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37" r:id="rId2"/>
    <p:sldId id="308" r:id="rId3"/>
    <p:sldId id="309" r:id="rId4"/>
    <p:sldId id="310" r:id="rId5"/>
    <p:sldId id="312" r:id="rId6"/>
    <p:sldId id="311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02" r:id="rId24"/>
    <p:sldId id="307" r:id="rId25"/>
    <p:sldId id="330" r:id="rId26"/>
    <p:sldId id="331" r:id="rId27"/>
    <p:sldId id="332" r:id="rId28"/>
    <p:sldId id="333" r:id="rId29"/>
    <p:sldId id="334" r:id="rId30"/>
    <p:sldId id="335" r:id="rId31"/>
    <p:sldId id="33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00" autoAdjust="0"/>
    <p:restoredTop sz="90993" autoAdjust="0"/>
  </p:normalViewPr>
  <p:slideViewPr>
    <p:cSldViewPr>
      <p:cViewPr varScale="1">
        <p:scale>
          <a:sx n="72" d="100"/>
          <a:sy n="72" d="100"/>
        </p:scale>
        <p:origin x="-26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81D67-5E4F-4170-9783-9B0746ACDFC9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DB81A-55A8-4245-AA68-E568975DA3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520D8-1A11-4CA9-A861-C71E46A18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89B0-9D73-41A6-8268-49605D44B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A894-AF96-4D94-90B1-ABD3B3AD65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3A894-AF96-4D94-90B1-ABD3B3AD659C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FE14-7B60-46F4-A0DA-490F86AC88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revo.pravbeseda.ru/index.php?idpic=1706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po.ucoz.com/images/12june/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36712"/>
            <a:ext cx="8964488" cy="50167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9 декабря – </a:t>
            </a:r>
          </a:p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 Героев Отечества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24400" y="1219200"/>
            <a:ext cx="441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600" b="1" dirty="0" smtClean="0">
                <a:latin typeface="Arial Narrow" pitchFamily="34" charset="0"/>
              </a:rPr>
              <a:t>Первыми звания Героя Советского Союза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20 апреля 1934 года </a:t>
            </a:r>
            <a:r>
              <a:rPr lang="ru-RU" sz="2600" b="1" dirty="0" smtClean="0">
                <a:latin typeface="Arial Narrow" pitchFamily="34" charset="0"/>
              </a:rPr>
              <a:t>были удостоены семь летчиков (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Михаил Водопьянов, Иван Доронин, Николай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Каманин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Сигизмунд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Леваневский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Анатолий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Ляпидевский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Василий </a:t>
            </a:r>
            <a:r>
              <a:rPr lang="ru-RU" sz="26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Молоков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, Маврикий Слепнев</a:t>
            </a:r>
            <a:r>
              <a:rPr lang="ru-RU" sz="2600" b="1" dirty="0" smtClean="0">
                <a:latin typeface="Arial Narrow" pitchFamily="34" charset="0"/>
              </a:rPr>
              <a:t>), спасших с льдины в Чукотском море членов арктической экспедиции и экипаж ледокола «Челюскин».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3434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mycdn.me/i?r=AzEPZsRbOZEKgBhR0XGMT1Rk_Zjv6P5O92CMusBBMUQ5S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428868"/>
            <a:ext cx="6823710" cy="415766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Первыми женщинами – Героями Советского Союза стали летчицы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Валентина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Гризодубова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, Полина Осипенко, Марина Раскова, </a:t>
            </a:r>
            <a:r>
              <a:rPr lang="ru-RU" sz="2400" b="1" dirty="0" smtClean="0">
                <a:latin typeface="Georgia" pitchFamily="18" charset="0"/>
              </a:rPr>
              <a:t>совершившие беспосадочный перелет Москва – Дальний Восток в 1938 году.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Большая часть орденов была присвоена во время и после Великой Отечественной войны 1941-1945 годов.</a:t>
            </a:r>
            <a:endParaRPr lang="ru-RU" sz="3200" b="1" dirty="0">
              <a:latin typeface="Georgia" pitchFamily="18" charset="0"/>
            </a:endParaRPr>
          </a:p>
        </p:txBody>
      </p:sp>
      <p:pic>
        <p:nvPicPr>
          <p:cNvPr id="3" name="Picture 8" descr="Gordeev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000240"/>
            <a:ext cx="6858000" cy="468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Ученик\Рабочий стол\5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3956050" cy="4886325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4876" y="714356"/>
            <a:ext cx="407196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Четыре звезды героя получил Георгий Константинович Жуков. великий полководец, Маршал Советского Союза, Министр обороны СССР. 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Символично, что полный разгром фашистской Германии пришелся на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праздник Георгия Победоносца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</a:t>
            </a:r>
            <a:r>
              <a:rPr lang="ru-RU" sz="2000" dirty="0" smtClean="0">
                <a:latin typeface="Georgia" pitchFamily="18" charset="0"/>
              </a:rPr>
              <a:t>(6 мая) и что ее капитуляцию 8 мая 1945 г. принял маршал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Георгий Жуков. </a:t>
            </a:r>
            <a:r>
              <a:rPr lang="ru-RU" sz="2000" dirty="0" smtClean="0">
                <a:latin typeface="Georgia" pitchFamily="18" charset="0"/>
              </a:rPr>
              <a:t>Пасха 1945 года  тоже пришлась на 6 мая,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праздник великомученика Георгия Победоносца</a:t>
            </a:r>
            <a:r>
              <a:rPr lang="ru-RU" sz="2000" b="1" dirty="0" smtClean="0">
                <a:latin typeface="Georgia" pitchFamily="18" charset="0"/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https://fsd.multiurok.ru/html/2017/12/05/s_5a26d76d1976a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107680" cy="608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285992"/>
            <a:ext cx="7772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Georgia" pitchFamily="18" charset="0"/>
              </a:rPr>
              <a:t>Всего за героические подвиги, совершенные в годы Великой Отечественной войны, звания Героя Советского Союза были удостоены более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11 600 человек.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Georgia" pitchFamily="18" charset="0"/>
              </a:rPr>
              <a:t>Всего за период существования СССР звания Героя Советского Союза было 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удостоено 12 772 человека.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40"/>
            <a:ext cx="6461760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000264" cy="33909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970610" y="1095375"/>
            <a:ext cx="492955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Героизм советских людей в боях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с фашистами  оказался массовым.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Появилась необходимость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 установить новую награду.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982392" y="2928935"/>
            <a:ext cx="61079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Этот орден был утверждён 08.11.1943</a:t>
            </a:r>
            <a:r>
              <a:rPr lang="ru-RU" sz="2000" b="1" i="1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года.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 По статуту им награждали лиц рядового и сержантского состава Красной Армии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itchFamily="18" charset="0"/>
                <a:cs typeface="Times New Roman" pitchFamily="18" charset="0"/>
              </a:rPr>
              <a:t>за личные подвиги на поле боя.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970610" y="114301"/>
            <a:ext cx="3475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Орден Славы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786322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latin typeface="Georgia" pitchFamily="18" charset="0"/>
              </a:rPr>
              <a:t>До 1945 года кавалерами ордена 3-й степени стали 980 тысяч человек, 2-й степени - 46 тысяч, а полными кавалерами – 2тысячи 562 человека.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4267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Arial Narrow" pitchFamily="34" charset="0"/>
              </a:rPr>
              <a:t>Главная награда современной России – звание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Герой Российской Федерации </a:t>
            </a:r>
            <a:r>
              <a:rPr lang="ru-RU" sz="2800" b="1" dirty="0" smtClean="0">
                <a:latin typeface="Arial Narrow" pitchFamily="34" charset="0"/>
              </a:rPr>
              <a:t>– было установлено Законом РФ от 20 марта 1992 года. Этим же Законом был учрежден знак особого отличия ‑ медаль «Золотая Звезда».</a:t>
            </a:r>
            <a:r>
              <a:rPr lang="ru-RU" sz="2800" dirty="0" smtClean="0">
                <a:latin typeface="Arial Narrow" pitchFamily="34" charset="0"/>
              </a:rPr>
              <a:t> </a:t>
            </a:r>
          </a:p>
        </p:txBody>
      </p:sp>
      <p:pic>
        <p:nvPicPr>
          <p:cNvPr id="32772" name="Picture 7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67600" y="2057400"/>
            <a:ext cx="1676400" cy="3124200"/>
          </a:xfrm>
          <a:noFill/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57400"/>
            <a:ext cx="1714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548680"/>
            <a:ext cx="408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Медаль «Золотая Звезда» № 1 была вручена лётчику-космонавту </a:t>
            </a:r>
            <a:r>
              <a:rPr lang="ru-RU" sz="2400" b="1" dirty="0" err="1" smtClean="0">
                <a:solidFill>
                  <a:srgbClr val="FF0000"/>
                </a:solidFill>
                <a:latin typeface="Georgia" pitchFamily="18" charset="0"/>
              </a:rPr>
              <a:t>Крикалёву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 Сергею Константиновичу</a:t>
            </a:r>
            <a:r>
              <a:rPr lang="ru-RU" sz="2400" b="1" dirty="0" smtClean="0">
                <a:latin typeface="Georgia" pitchFamily="18" charset="0"/>
              </a:rPr>
              <a:t> за выполнение длительного космического полёта на орбитальной станции «Мир». (803 дня за 6 стартов)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27650" name="Picture 2" descr="http://zhitejnik.ru/uploads/posts/2011-03/thumbs/1300773299_krikal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260473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4"/>
          <p:cNvSpPr>
            <a:spLocks noChangeArrowheads="1"/>
          </p:cNvSpPr>
          <p:nvPr/>
        </p:nvSpPr>
        <p:spPr bwMode="auto">
          <a:xfrm>
            <a:off x="1537098" y="2724151"/>
            <a:ext cx="75151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Кого  мы называем Героями?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3500" y="3402013"/>
            <a:ext cx="7236619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Герой — это человек, совершивший или совершающий благородные поступки, связанные с риском для его жизни.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ГЕРОЙ – ЭТО ТОТ, КТО ТВОРИТ ЖИЗНЬ ВОПРЕКИ СМЕРТИ, КТО ПОБЕЖДАЕТ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СМЕРТЬ.</a:t>
            </a:r>
            <a:r>
              <a:rPr lang="ru-RU" sz="2400" b="1" dirty="0" err="1" smtClean="0">
                <a:solidFill>
                  <a:schemeClr val="bg1"/>
                </a:solidFill>
                <a:latin typeface="Georgia" pitchFamily="18" charset="0"/>
              </a:rPr>
              <a:t>овек</a:t>
            </a:r>
            <a:r>
              <a:rPr lang="ru-RU" sz="2400" b="1" dirty="0">
                <a:solidFill>
                  <a:schemeClr val="bg1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016" y="200026"/>
            <a:ext cx="3036094" cy="25241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Чечня – наша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боль и скорбь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85913"/>
            <a:ext cx="4824412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3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510698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 descr="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4762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4" name="Picture 10" descr="untitl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924175"/>
            <a:ext cx="4762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65760"/>
            <a:ext cx="8656320" cy="649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34440"/>
            <a:ext cx="7498080" cy="562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Осетино-грузинская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война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9534" y="3798000"/>
            <a:ext cx="4594466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Президент России Владимир Путин 25.11.2015 подписал указ «О награждении государственными наградами Российской Федерации военнослужащих Вооруженных Сил Российской Федерации»,участвующих в военных операциях  в Сирии. </a:t>
            </a:r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endParaRPr lang="ru-RU" dirty="0"/>
          </a:p>
        </p:txBody>
      </p:sp>
      <p:pic>
        <p:nvPicPr>
          <p:cNvPr id="3074" name="Picture 2" descr="http://www.trud.ru/userfiles/gallery/ec/m_ecc19b85dccd364ad1376993a1c2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4045632" cy="35611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06084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6" name="Picture 4" descr="https://avatars.mds.yandex.net/get-ynews/56852/98ce9bd29b12c82649224f8c4562ff6d/270x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67240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556792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pPr lvl="0">
              <a:buFont typeface="Wingdings" pitchFamily="2" charset="2"/>
              <a:buChar char="q"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45058" name="Picture 2" descr="http://www.lipetskmedia.ru/images/news_/061/531_bi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204864"/>
            <a:ext cx="5688632" cy="4364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Среди них Олег Пешков – погибший пилот сбитого в Сирии 24 ноября 2015 бомбардировщика Су-24.</a:t>
            </a:r>
          </a:p>
          <a:p>
            <a:pPr lvl="0" algn="just"/>
            <a:r>
              <a:rPr lang="ru-RU" sz="2400" dirty="0" smtClean="0"/>
              <a:t>За героизм, мужество и отвагу, проявленные при исполнении воинского долга, подполковнику Пешкову Олегу Анатольевичу присвоено звание Героя Российской Федерации (посмертно)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71480"/>
            <a:ext cx="8900160" cy="500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357298"/>
            <a:ext cx="4205716" cy="4864144"/>
          </a:xfrm>
        </p:spPr>
      </p:pic>
      <p:sp>
        <p:nvSpPr>
          <p:cNvPr id="12698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219200"/>
            <a:ext cx="441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dirty="0" smtClean="0">
                <a:latin typeface="Arial Narrow" pitchFamily="34" charset="0"/>
              </a:rPr>
              <a:t>Первым кавалером восстановленного ордена Святого Георгия 4-й степени стал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18 августа 2008 года </a:t>
            </a:r>
            <a:r>
              <a:rPr lang="ru-RU" sz="2600" b="1" dirty="0" smtClean="0">
                <a:latin typeface="Arial Narrow" pitchFamily="34" charset="0"/>
              </a:rPr>
              <a:t>командующий войсками </a:t>
            </a:r>
            <a:r>
              <a:rPr lang="ru-RU" sz="2600" b="1" dirty="0" err="1" smtClean="0">
                <a:latin typeface="Arial Narrow" pitchFamily="34" charset="0"/>
              </a:rPr>
              <a:t>Северо-кавказского</a:t>
            </a:r>
            <a:r>
              <a:rPr lang="ru-RU" sz="2600" b="1" dirty="0" smtClean="0">
                <a:latin typeface="Arial Narrow" pitchFamily="34" charset="0"/>
              </a:rPr>
              <a:t> военного округа генерал-полковник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Сергей Макаров </a:t>
            </a:r>
            <a:r>
              <a:rPr lang="ru-RU" sz="2600" b="1" dirty="0" smtClean="0">
                <a:latin typeface="Arial Narrow" pitchFamily="34" charset="0"/>
              </a:rPr>
              <a:t>за успешное проведение операции, официально названной «принуждение Грузии к миру».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000000" cy="59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85860"/>
            <a:ext cx="780288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285875"/>
            <a:ext cx="8229600" cy="131763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Georgia" pitchFamily="18" charset="0"/>
              </a:rPr>
              <a:t>У каждого времени — свои герои. Сейчас они носят защитные костюмы, респираторы и очки. Ежедневно они рискуют жизнью в борьбе с коварным вирусом.  </a:t>
            </a:r>
            <a:br>
              <a:rPr lang="ru-RU" sz="2200" b="1" dirty="0" smtClean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/>
            </a:r>
            <a:br>
              <a:rPr lang="ru-RU" sz="2200" b="1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357827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Накануне Дня Героев Отечества Президент России Владимир Путин подписал указ о награждении медицинских работников за самоотверженность в борьбе с </a:t>
            </a:r>
            <a:r>
              <a:rPr lang="ru-RU" b="1" dirty="0" err="1" smtClean="0">
                <a:latin typeface="Georgia" pitchFamily="18" charset="0"/>
              </a:rPr>
              <a:t>коронавирусом</a:t>
            </a:r>
            <a:r>
              <a:rPr lang="ru-RU" b="1" dirty="0" smtClean="0">
                <a:latin typeface="Georgia" pitchFamily="18" charset="0"/>
              </a:rPr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3116"/>
            <a:ext cx="7924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50004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Georgia" pitchFamily="18" charset="0"/>
              </a:rPr>
              <a:t/>
            </a:r>
            <a:br>
              <a:rPr lang="ru-RU" sz="2200" b="1" dirty="0" smtClean="0">
                <a:latin typeface="Georgia" pitchFamily="18" charset="0"/>
              </a:rPr>
            </a:br>
            <a:r>
              <a:rPr lang="ru-RU" sz="2200" b="1" dirty="0" smtClean="0">
                <a:latin typeface="Georgia" pitchFamily="18" charset="0"/>
              </a:rPr>
              <a:t>В честь Дня героев Отечества в Георгиевском зале Кремля 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проходит торжественный приём, </a:t>
            </a:r>
            <a:r>
              <a:rPr lang="ru-RU" sz="2200" b="1" dirty="0" smtClean="0">
                <a:latin typeface="Georgia" pitchFamily="18" charset="0"/>
              </a:rPr>
              <a:t>на который приглашаются военные и гражданские лица, проявившие  особое мужество и героизм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50" y="620713"/>
            <a:ext cx="7129463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2007 году по инициативе президента страны Владимира Владимировича Путина было внесено изменение в федеральный закон Российской Федерации «О днях воинской славы и памятных датах России», в соответствии с которым</a:t>
            </a:r>
          </a:p>
          <a:p>
            <a:pPr algn="ctr">
              <a:defRPr/>
            </a:pPr>
            <a:r>
              <a:rPr lang="ru-RU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 декабря  был  установлен </a:t>
            </a:r>
            <a:endParaRPr lang="ru-RU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Днём  памяти  Героев  Отечества. </a:t>
            </a:r>
            <a:endParaRPr lang="ru-RU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4" descr="C:\Users\Светлана Николаевна\Documents\Мои документы\мои рисунки\анимация  + картинки\праздники, надписи\1430657-382a9d484d8bac3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76700"/>
            <a:ext cx="294005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«Убежден, летопись российской славы никогда не будет прервана. Потому что патриотизм, отвага, готовность, невзирая на личные риски, в трудную минуту взять ответственность на себя, роднят людей самых разных национальностей, профессий и возрастов. Эти качества в крови, в характере нашего народа», — отметил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Владимир Путин </a:t>
            </a:r>
            <a:r>
              <a:rPr lang="ru-RU" sz="2400" b="1" dirty="0" smtClean="0">
                <a:latin typeface="Georgia" pitchFamily="18" charset="0"/>
              </a:rPr>
              <a:t>в своём праздничном обращении.</a:t>
            </a:r>
            <a:br>
              <a:rPr lang="ru-RU" sz="2400" b="1" dirty="0" smtClean="0">
                <a:latin typeface="Georgia" pitchFamily="18" charset="0"/>
              </a:rPr>
            </a:br>
            <a:endParaRPr lang="ru-RU" sz="2400" b="1" dirty="0">
              <a:latin typeface="Georgia" pitchFamily="18" charset="0"/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8" y="4286256"/>
            <a:ext cx="2997535" cy="217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 подвигах стихи слагают,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 славе песни создают.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«Герои никогда не умирают,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Герои в нашей памяти живут!»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endParaRPr lang="ru-RU" sz="32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71682" name="AutoShape 2" descr="https://s3.nat-geo.ru/images/2019/5/16/3212550e700f42d48b4e7c872c172173.max-12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857496"/>
            <a:ext cx="5715000" cy="381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Георгий Победоносец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7" descr="C:\Documents and Settings\лёха космас\Рабочий стол\картины георгий победоносец\святой георгий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7112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Вмч. Георгий.  Храмовая икона Георгиевского собора Юрьева монастыря под Новгородом, XII в., ныне в Государственной Третьяковской галерее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357298"/>
            <a:ext cx="328041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457200" y="1143000"/>
            <a:ext cx="50292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2900" b="1" dirty="0">
                <a:latin typeface="Arial Narrow" pitchFamily="34" charset="0"/>
              </a:rPr>
              <a:t>Военный орден Святого великомученика и Победоносца Георгия -первый из всех наград имевший четыре степени и являвшийся высшей военной наградой, которым награждались за выдающиеся деяния и подвиги на поле боя офицеры и генералы. 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Орден Святого Георгия Победоносца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64305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429000" y="714356"/>
            <a:ext cx="5257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3200" b="1" dirty="0" smtClean="0">
                <a:latin typeface="Arial Narrow" pitchFamily="34" charset="0"/>
              </a:rPr>
              <a:t>Идея создать такую награду принадлежит Петру I. Замысел Петра I воплотила в жизнь Екатерина II .Именно она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9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декабря в 1769 </a:t>
            </a:r>
            <a:r>
              <a:rPr lang="ru-RU" sz="3200" b="1" dirty="0">
                <a:latin typeface="Arial Narrow" pitchFamily="34" charset="0"/>
              </a:rPr>
              <a:t>году </a:t>
            </a:r>
            <a:r>
              <a:rPr lang="ru-RU" sz="3200" b="1" dirty="0" smtClean="0">
                <a:latin typeface="Arial Narrow" pitchFamily="34" charset="0"/>
              </a:rPr>
              <a:t>учредила </a:t>
            </a:r>
            <a:r>
              <a:rPr lang="ru-RU" sz="3200" b="1" dirty="0">
                <a:latin typeface="Arial Narrow" pitchFamily="34" charset="0"/>
              </a:rPr>
              <a:t>орден Святого Георгия Победоносца для воинов, проявивших в бою доблесть, отвагу и смелость. </a:t>
            </a:r>
          </a:p>
        </p:txBody>
      </p:sp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29321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9200"/>
            <a:ext cx="4038600" cy="4953000"/>
          </a:xfrm>
        </p:spPr>
      </p:pic>
      <p:sp>
        <p:nvSpPr>
          <p:cNvPr id="1208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371600"/>
            <a:ext cx="46482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800" b="1" dirty="0" smtClean="0">
                <a:latin typeface="Arial Narrow" pitchFamily="34" charset="0"/>
              </a:rPr>
              <a:t>За всю историю дореволюционной России знаками ордена Святого Георгия I степени были отмечены 25 человек.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sz="2800" b="1" dirty="0" smtClean="0">
                <a:latin typeface="Arial Narrow" pitchFamily="34" charset="0"/>
              </a:rPr>
              <a:t>Первым кавалером ордена стал выдающийся русский полководец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Петр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Румянцев‑Задунайский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latin typeface="Arial Narrow" pitchFamily="34" charset="0"/>
              </a:rPr>
              <a:t>в августе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1770 года </a:t>
            </a:r>
            <a:r>
              <a:rPr lang="ru-RU" sz="2800" b="1" dirty="0" smtClean="0">
                <a:latin typeface="Arial Narrow" pitchFamily="34" charset="0"/>
              </a:rPr>
              <a:t>за блестящую победу над турецкой армией.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28600" y="1143000"/>
            <a:ext cx="457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§"/>
            </a:pPr>
            <a:r>
              <a:rPr lang="ru-RU" sz="2800" b="1" dirty="0">
                <a:latin typeface="Arial Narrow" pitchFamily="34" charset="0"/>
              </a:rPr>
              <a:t>За все время существования ордена полными кавалерами всех четырех его степеней стали: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М. И. Кутузов,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М. Б. Барклай-де-Толли,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И. Ф. Паскевич, </a:t>
            </a:r>
          </a:p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И. И. Дибич-Забалканский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. </a:t>
            </a:r>
          </a:p>
        </p:txBody>
      </p:sp>
      <p:pic>
        <p:nvPicPr>
          <p:cNvPr id="16390" name="Рисунок 4" descr="барклай-де-толли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066800"/>
            <a:ext cx="171608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8"/>
          <p:cNvSpPr>
            <a:spLocks noChangeArrowheads="1"/>
          </p:cNvSpPr>
          <p:nvPr/>
        </p:nvSpPr>
        <p:spPr bwMode="auto">
          <a:xfrm>
            <a:off x="6781800" y="32004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Arial Narrow" pitchFamily="34" charset="0"/>
              </a:rPr>
              <a:t>М.Б. Барклай-де-Толли</a:t>
            </a:r>
            <a:r>
              <a:rPr lang="ru-RU" sz="1400">
                <a:latin typeface="Constantia" pitchFamily="18" charset="0"/>
              </a:rPr>
              <a:t> </a:t>
            </a:r>
          </a:p>
        </p:txBody>
      </p:sp>
      <p:pic>
        <p:nvPicPr>
          <p:cNvPr id="16392" name="Рисунок 6" descr="паскевич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143380"/>
            <a:ext cx="171608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Прямоугольник 9"/>
          <p:cNvSpPr>
            <a:spLocks noChangeArrowheads="1"/>
          </p:cNvSpPr>
          <p:nvPr/>
        </p:nvSpPr>
        <p:spPr bwMode="auto">
          <a:xfrm flipH="1">
            <a:off x="4786314" y="6215082"/>
            <a:ext cx="15716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И. Ф. Паскевич</a:t>
            </a:r>
          </a:p>
        </p:txBody>
      </p:sp>
      <p:pic>
        <p:nvPicPr>
          <p:cNvPr id="16394" name="Рисунок 3" descr="Pd5382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214818"/>
            <a:ext cx="18494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Прямоугольник 10"/>
          <p:cNvSpPr>
            <a:spLocks noChangeArrowheads="1"/>
          </p:cNvSpPr>
          <p:nvPr/>
        </p:nvSpPr>
        <p:spPr bwMode="auto">
          <a:xfrm>
            <a:off x="6572264" y="6286520"/>
            <a:ext cx="234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И. И. Дибич-Забалканский</a:t>
            </a:r>
          </a:p>
        </p:txBody>
      </p:sp>
      <p:pic>
        <p:nvPicPr>
          <p:cNvPr id="16396" name="Рисунок 2" descr="G0040i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219200"/>
            <a:ext cx="178435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Прямоугольник 11"/>
          <p:cNvSpPr>
            <a:spLocks noChangeArrowheads="1"/>
          </p:cNvSpPr>
          <p:nvPr/>
        </p:nvSpPr>
        <p:spPr bwMode="auto">
          <a:xfrm>
            <a:off x="5105400" y="3276600"/>
            <a:ext cx="1392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onstantia" pitchFamily="18" charset="0"/>
              </a:rPr>
              <a:t>М. И. </a:t>
            </a:r>
            <a:r>
              <a:rPr lang="ru-RU" sz="1600" b="1">
                <a:latin typeface="Arial Narrow" pitchFamily="34" charset="0"/>
              </a:rPr>
              <a:t>Кутузов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048000" y="1219200"/>
            <a:ext cx="5867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ru-RU" sz="3200" b="1" dirty="0">
                <a:latin typeface="Georgia" pitchFamily="18" charset="0"/>
              </a:rPr>
              <a:t>В СССР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орден Святого Георгия </a:t>
            </a:r>
            <a:r>
              <a:rPr lang="ru-RU" sz="3200" b="1" dirty="0">
                <a:latin typeface="Georgia" pitchFamily="18" charset="0"/>
              </a:rPr>
              <a:t>был заменен на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Золотую звезду Героя</a:t>
            </a:r>
            <a:r>
              <a:rPr lang="ru-RU" sz="3200" b="1" dirty="0">
                <a:latin typeface="Georgia" pitchFamily="18" charset="0"/>
              </a:rPr>
              <a:t>.  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Звание Героя Советского Союза, высшей степени отличия в </a:t>
            </a: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СССР, присваивалось за совершение геройского подвига во время войны и в мирное время.</a:t>
            </a:r>
            <a:endParaRPr lang="ru-RU" sz="3200" b="1" dirty="0">
              <a:solidFill>
                <a:srgbClr val="FFCC99"/>
              </a:solidFill>
              <a:latin typeface="Georgia" pitchFamily="18" charset="0"/>
            </a:endParaRPr>
          </a:p>
        </p:txBody>
      </p:sp>
      <p:pic>
        <p:nvPicPr>
          <p:cNvPr id="22531" name="Picture 2" descr="mhtml:file://H:\герои%20отечества\Сегодня%20День%20Героев%20Отечества%20—%20Московский%20Комсомолец.mht!http://www.mk.ru/f/b/mk/32/704451/nagra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2571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3" descr="05S0147i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2274888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704</Words>
  <Application>Microsoft Office PowerPoint</Application>
  <PresentationFormat>Экран (4:3)</PresentationFormat>
  <Paragraphs>62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Георгий Победоносец</vt:lpstr>
      <vt:lpstr>Орден Святого Георгия Победоносца</vt:lpstr>
      <vt:lpstr>Слайд 6</vt:lpstr>
      <vt:lpstr>Слайд 7</vt:lpstr>
      <vt:lpstr>Слайд 8</vt:lpstr>
      <vt:lpstr>Слайд 9</vt:lpstr>
      <vt:lpstr>Слайд 10</vt:lpstr>
      <vt:lpstr>Первыми женщинами – Героями Советского Союза стали летчицы Валентина Гризодубова, Полина Осипенко, Марина Раскова, совершившие беспосадочный перелет Москва – Дальний Восток в 1938 году.</vt:lpstr>
      <vt:lpstr>Большая часть орденов была присвоена во время и после Великой Отечественной войны 1941-1945 годов.</vt:lpstr>
      <vt:lpstr>Слайд 13</vt:lpstr>
      <vt:lpstr>Слайд 14</vt:lpstr>
      <vt:lpstr>Всего за героические подвиги, совершенные в годы Великой Отечественной войны, звания Героя Советского Союза были удостоены более 11 600 человек. </vt:lpstr>
      <vt:lpstr>Всего за период существования СССР звания Героя Советского Союза было удостоено 12 772 человека. </vt:lpstr>
      <vt:lpstr>Слайд 17</vt:lpstr>
      <vt:lpstr>Слайд 18</vt:lpstr>
      <vt:lpstr>Слайд 19</vt:lpstr>
      <vt:lpstr>Чечня – наша  боль и скорбь</vt:lpstr>
      <vt:lpstr>Слайд 21</vt:lpstr>
      <vt:lpstr>Осетино-грузинская война</vt:lpstr>
      <vt:lpstr>Слайд 23</vt:lpstr>
      <vt:lpstr>Слайд 24</vt:lpstr>
      <vt:lpstr>Слайд 25</vt:lpstr>
      <vt:lpstr>Слайд 26</vt:lpstr>
      <vt:lpstr>Слайд 27</vt:lpstr>
      <vt:lpstr>У каждого времени — свои герои. Сейчас они носят защитные костюмы, респираторы и очки. Ежедневно они рискуют жизнью в борьбе с коварным вирусом.    </vt:lpstr>
      <vt:lpstr> В честь Дня героев Отечества в Георгиевском зале Кремля проходит торжественный приём, на который приглашаются военные и гражданские лица, проявившие  особое мужество и героизм.  </vt:lpstr>
      <vt:lpstr>           «Убежден, летопись российской славы никогда не будет прервана. Потому что патриотизм, отвага, готовность, невзирая на личные риски, в трудную минуту взять ответственность на себя, роднят людей самых разных национальностей, профессий и возрастов. Эти качества в крови, в характере нашего народа», — отметил Владимир Путин в своём праздничном обращении. </vt:lpstr>
      <vt:lpstr>   О подвигах стихи слагают,  О славе песни создают. «Герои никогда не умирают,  Герои в нашей памяти живут!»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Все прочие</dc:creator>
  <cp:lastModifiedBy>usr</cp:lastModifiedBy>
  <cp:revision>48</cp:revision>
  <dcterms:created xsi:type="dcterms:W3CDTF">2012-12-09T16:27:19Z</dcterms:created>
  <dcterms:modified xsi:type="dcterms:W3CDTF">2022-12-14T19:43:32Z</dcterms:modified>
</cp:coreProperties>
</file>