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86364" autoAdjust="0"/>
  </p:normalViewPr>
  <p:slideViewPr>
    <p:cSldViewPr>
      <p:cViewPr varScale="1">
        <p:scale>
          <a:sx n="93" d="100"/>
          <a:sy n="93" d="100"/>
        </p:scale>
        <p:origin x="-234" y="-10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1E3359-B649-40F9-9CF3-B737DB42C393}" type="datetimeFigureOut">
              <a:rPr lang="ru-RU" smtClean="0"/>
              <a:pPr/>
              <a:t>01.01.2007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5B546F-141A-4BEF-A700-79BBA9A156BF}" type="slidenum">
              <a:rPr lang="ru-RU" smtClean="0"/>
              <a:pPr/>
              <a:t>‹#›</a:t>
            </a:fld>
            <a:endParaRPr lang="ru-RU"/>
          </a:p>
        </p:txBody>
      </p:sp>
    </p:spTree>
    <p:extLst>
      <p:ext uri="{BB962C8B-B14F-4D97-AF65-F5344CB8AC3E}">
        <p14:creationId xmlns="" xmlns:p14="http://schemas.microsoft.com/office/powerpoint/2010/main" val="384055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75B546F-141A-4BEF-A700-79BBA9A156BF}" type="slidenum">
              <a:rPr lang="ru-RU" smtClean="0"/>
              <a:pPr/>
              <a:t>1</a:t>
            </a:fld>
            <a:endParaRPr lang="ru-RU"/>
          </a:p>
        </p:txBody>
      </p:sp>
    </p:spTree>
    <p:extLst>
      <p:ext uri="{BB962C8B-B14F-4D97-AF65-F5344CB8AC3E}">
        <p14:creationId xmlns="" xmlns:p14="http://schemas.microsoft.com/office/powerpoint/2010/main" val="392477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6B161A5-D9D2-4D11-9C55-6CAD1AB34273}" type="datetimeFigureOut">
              <a:rPr lang="ru-RU" smtClean="0"/>
              <a:pPr/>
              <a:t>01.01.2007</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54604DA-670F-4BE2-B5CE-AF1D0B6BB5B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6B161A5-D9D2-4D11-9C55-6CAD1AB34273}" type="datetimeFigureOut">
              <a:rPr lang="ru-RU" smtClean="0"/>
              <a:pPr/>
              <a:t>01.01.2007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54604DA-670F-4BE2-B5CE-AF1D0B6BB5B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C6B161A5-D9D2-4D11-9C55-6CAD1AB34273}" type="datetimeFigureOut">
              <a:rPr lang="ru-RU" smtClean="0"/>
              <a:pPr/>
              <a:t>01.01.2007</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54604DA-670F-4BE2-B5CE-AF1D0B6BB5B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6B161A5-D9D2-4D11-9C55-6CAD1AB34273}" type="datetimeFigureOut">
              <a:rPr lang="ru-RU" smtClean="0"/>
              <a:pPr/>
              <a:t>01.01.2007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54604DA-670F-4BE2-B5CE-AF1D0B6BB5B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6B161A5-D9D2-4D11-9C55-6CAD1AB34273}" type="datetimeFigureOut">
              <a:rPr lang="ru-RU" smtClean="0"/>
              <a:pPr/>
              <a:t>01.01.2007</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254604DA-670F-4BE2-B5CE-AF1D0B6BB5B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6B161A5-D9D2-4D11-9C55-6CAD1AB34273}" type="datetimeFigureOut">
              <a:rPr lang="ru-RU" smtClean="0"/>
              <a:pPr/>
              <a:t>01.01.2007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54604DA-670F-4BE2-B5CE-AF1D0B6BB5B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6B161A5-D9D2-4D11-9C55-6CAD1AB34273}" type="datetimeFigureOut">
              <a:rPr lang="ru-RU" smtClean="0"/>
              <a:pPr/>
              <a:t>01.01.2007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54604DA-670F-4BE2-B5CE-AF1D0B6BB5B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6B161A5-D9D2-4D11-9C55-6CAD1AB34273}" type="datetimeFigureOut">
              <a:rPr lang="ru-RU" smtClean="0"/>
              <a:pPr/>
              <a:t>01.01.2007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54604DA-670F-4BE2-B5CE-AF1D0B6BB5B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C6B161A5-D9D2-4D11-9C55-6CAD1AB34273}" type="datetimeFigureOut">
              <a:rPr lang="ru-RU" smtClean="0"/>
              <a:pPr/>
              <a:t>01.01.2007</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254604DA-670F-4BE2-B5CE-AF1D0B6BB5B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6B161A5-D9D2-4D11-9C55-6CAD1AB34273}" type="datetimeFigureOut">
              <a:rPr lang="ru-RU" smtClean="0"/>
              <a:pPr/>
              <a:t>01.01.2007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54604DA-670F-4BE2-B5CE-AF1D0B6BB5B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C6B161A5-D9D2-4D11-9C55-6CAD1AB34273}" type="datetimeFigureOut">
              <a:rPr lang="ru-RU" smtClean="0"/>
              <a:pPr/>
              <a:t>01.01.2007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54604DA-670F-4BE2-B5CE-AF1D0B6BB5B7}"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6B161A5-D9D2-4D11-9C55-6CAD1AB34273}" type="datetimeFigureOut">
              <a:rPr lang="ru-RU" smtClean="0"/>
              <a:pPr/>
              <a:t>01.01.2007</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54604DA-670F-4BE2-B5CE-AF1D0B6BB5B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Public\Music\Sample%20Music\Kalimba.mp3" TargetMode="External"/><Relationship Id="rId5" Type="http://schemas.openxmlformats.org/officeDocument/2006/relationships/image" Target="../media/image2.png"/><Relationship Id="rId4" Type="http://schemas.microsoft.com/office/2007/relationships/media" Target="file:///C:\Users\Public\Music\Sample%20Music\Kalimba.mp3" TargetMode="External"/></Relationships>
</file>

<file path=ppt/slides/_rels/slide10.xml.rels><?xml version="1.0" encoding="UTF-8" standalone="yes"?>
<Relationships xmlns="http://schemas.openxmlformats.org/package/2006/relationships"><Relationship Id="rId3" Type="http://schemas.microsoft.com/office/2007/relationships/media" Target="file:///C:\Users\Public\Music\Sample%20Music\Kalimba.mp3" TargetMode="External"/><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media" Target="file:///C:\Users\Public\Music\Sample%20Music\Kalimba.mp3" TargetMode="External"/><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media" Target="file:///C:\Users\Public\Music\Sample%20Music\Kalimba.mp3" TargetMode="External"/><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microsoft.com/office/2007/relationships/media" Target="file:///C:\Users\Public\Music\Sample%20Music\Kalimba.mp3" TargetMode="External"/><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microsoft.com/office/2007/relationships/media" Target="file:///C:\Users\Public\Music\Sample%20Music\Kalimba.mp3" TargetMode="External"/><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microsoft.com/office/2007/relationships/media" Target="file:///C:\Users\Public\Music\Sample%20Music\Kalimba.mp3" TargetMode="External"/><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microsoft.com/office/2007/relationships/media" Target="file:///C:\Users\Public\Music\Sample%20Music\Kalimba.mp3" TargetMode="External"/><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microsoft.com/office/2007/relationships/media" Target="file:///C:\Users\Public\Music\Sample%20Music\Kalimba.mp3" TargetMode="External"/><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microsoft.com/office/2007/relationships/media" Target="file:///C:\Users\Public\Music\Sample%20Music\Kalimba.mp3" TargetMode="External"/><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microsoft.com/office/2007/relationships/media" Target="file:///C:\Users\Public\Music\Sample%20Music\Kalimba.mp3" TargetMode="External"/><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microsoft.com/office/2007/relationships/media" Target="file:///C:\Users\Public\Music\Sample%20Music\Kalimba.mp3" TargetMode="External"/><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s>
</file>

<file path=ppt/slides/_rels/slide3.xml.rels><?xml version="1.0" encoding="UTF-8" standalone="yes"?>
<Relationships xmlns="http://schemas.openxmlformats.org/package/2006/relationships"><Relationship Id="rId3" Type="http://schemas.microsoft.com/office/2007/relationships/media" Target="file:///C:\Users\Public\Music\Sample%20Music\Kalimba.mp3" TargetMode="External"/><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media" Target="file:///C:\Users\Public\Music\Sample%20Music\Kalimba.mp3" TargetMode="External"/><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media" Target="file:///C:\Users\Public\Music\Sample%20Music\Kalimba.mp3" TargetMode="External"/><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media" Target="file:///C:\Users\Public\Music\Sample%20Music\Kalimba.mp3" TargetMode="External"/><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media" Target="file:///C:\Users\Public\Music\Sample%20Music\Kalimba.mp3" TargetMode="External"/><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media" Target="file:///C:\Users\Public\Music\Sample%20Music\Kalimba.mp3" TargetMode="External"/><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media" Target="file:///C:\Users\Public\Music\Sample%20Music\Kalimba.mp3" TargetMode="External"/><Relationship Id="rId2" Type="http://schemas.openxmlformats.org/officeDocument/2006/relationships/slideLayout" Target="../slideLayouts/slideLayout7.xml"/><Relationship Id="rId1" Type="http://schemas.openxmlformats.org/officeDocument/2006/relationships/audio" Target="file:///C:\Users\Public\Music\Sample%20Music\Kalimba.mp3"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28596" y="500042"/>
            <a:ext cx="8572560" cy="6215106"/>
          </a:xfrm>
        </p:spPr>
        <p:txBody>
          <a:bodyPr/>
          <a:lstStyle/>
          <a:p>
            <a:r>
              <a:rPr lang="ru-RU" sz="1400" dirty="0" smtClean="0"/>
              <a:t/>
            </a:r>
            <a:br>
              <a:rPr lang="ru-RU" sz="1400" dirty="0" smtClean="0"/>
            </a:br>
            <a:endParaRPr lang="ru-RU" sz="1400" dirty="0"/>
          </a:p>
        </p:txBody>
      </p:sp>
      <p:sp>
        <p:nvSpPr>
          <p:cNvPr id="2" name="Подзаголовок 1"/>
          <p:cNvSpPr>
            <a:spLocks noGrp="1"/>
          </p:cNvSpPr>
          <p:nvPr>
            <p:ph type="subTitle" idx="1"/>
          </p:nvPr>
        </p:nvSpPr>
        <p:spPr>
          <a:xfrm>
            <a:off x="2714612" y="571480"/>
            <a:ext cx="6143668" cy="4286280"/>
          </a:xfrm>
        </p:spPr>
        <p:txBody>
          <a:bodyPr>
            <a:normAutofit/>
          </a:bodyPr>
          <a:lstStyle/>
          <a:p>
            <a:r>
              <a:rPr lang="ru-RU" sz="2400" i="1" dirty="0" smtClean="0"/>
              <a:t>Лучший образовательный проект.</a:t>
            </a:r>
            <a:r>
              <a:rPr lang="ru-RU" sz="1200" dirty="0" smtClean="0"/>
              <a:t/>
            </a:r>
            <a:br>
              <a:rPr lang="ru-RU" sz="1200" dirty="0" smtClean="0"/>
            </a:br>
            <a:r>
              <a:rPr lang="ru-RU" sz="1200" dirty="0" smtClean="0"/>
              <a:t>      </a:t>
            </a:r>
          </a:p>
          <a:p>
            <a:endParaRPr lang="ru-RU" sz="1200" b="1" dirty="0" smtClean="0"/>
          </a:p>
          <a:p>
            <a:endParaRPr lang="ru-RU" sz="1200" b="1" dirty="0" smtClean="0"/>
          </a:p>
          <a:p>
            <a:endParaRPr lang="ru-RU" sz="1200" b="1" dirty="0" smtClean="0"/>
          </a:p>
          <a:p>
            <a:r>
              <a:rPr lang="ru-RU" b="1" dirty="0" smtClean="0"/>
              <a:t> </a:t>
            </a:r>
            <a:endParaRPr lang="ru-RU" dirty="0" smtClean="0"/>
          </a:p>
          <a:p>
            <a:r>
              <a:rPr lang="ru-RU" b="1" dirty="0" smtClean="0"/>
              <a:t>ТВОРЧЕСКИЕ ПРИЕМЫ ОБУЧЕНИЯ АНГЛИЙСКОМУ ЯЗЫКУ НА НАЧАЛЬНОМ И СРЕДНЕМ ЭТАПАХ ОБУЧЕНИЯ, КАК УСЛОВИЕ СОХРАНЕНИЯ ЗДОРОВЬЯ ШКОЛЬНИКОВ.</a:t>
            </a:r>
            <a:endParaRPr lang="ru-RU" dirty="0" smtClean="0"/>
          </a:p>
          <a:p>
            <a:endParaRPr lang="ru-RU" dirty="0"/>
          </a:p>
        </p:txBody>
      </p:sp>
      <p:sp>
        <p:nvSpPr>
          <p:cNvPr id="5" name="Прямоугольник 4"/>
          <p:cNvSpPr/>
          <p:nvPr/>
        </p:nvSpPr>
        <p:spPr>
          <a:xfrm>
            <a:off x="2714612" y="4786323"/>
            <a:ext cx="6286544" cy="923330"/>
          </a:xfrm>
          <a:prstGeom prst="rect">
            <a:avLst/>
          </a:prstGeom>
        </p:spPr>
        <p:txBody>
          <a:bodyPr wrap="square">
            <a:spAutoFit/>
          </a:bodyPr>
          <a:lstStyle/>
          <a:p>
            <a:pPr lvl="0" algn="ctr" fontAlgn="base">
              <a:spcBef>
                <a:spcPct val="0"/>
              </a:spcBef>
              <a:spcAft>
                <a:spcPct val="0"/>
              </a:spcAft>
            </a:pPr>
            <a:r>
              <a:rPr lang="ru-RU" dirty="0" smtClean="0">
                <a:latin typeface="Calibri" pitchFamily="34" charset="0"/>
                <a:ea typeface="Calibri" pitchFamily="34" charset="0"/>
                <a:cs typeface="Times New Roman" pitchFamily="18" charset="0"/>
              </a:rPr>
              <a:t>Эфендиева Зарема Ниязуллаховна,учитель иностранных языков в МКОУ «Аваданская СОШ </a:t>
            </a:r>
            <a:r>
              <a:rPr lang="ru-RU" dirty="0" smtClean="0">
                <a:latin typeface="Calibri" pitchFamily="34" charset="0"/>
                <a:ea typeface="Calibri" pitchFamily="34" charset="0"/>
                <a:cs typeface="Times New Roman" pitchFamily="18" charset="0"/>
              </a:rPr>
              <a:t>»</a:t>
            </a:r>
            <a:endParaRPr lang="ru-RU" dirty="0" smtClean="0">
              <a:latin typeface="Calibri" pitchFamily="34" charset="0"/>
              <a:ea typeface="Calibri" pitchFamily="34" charset="0"/>
              <a:cs typeface="Times New Roman" pitchFamily="18" charset="0"/>
            </a:endParaRPr>
          </a:p>
          <a:p>
            <a:pPr lvl="0" algn="ctr" fontAlgn="base">
              <a:spcBef>
                <a:spcPct val="0"/>
              </a:spcBef>
              <a:spcAft>
                <a:spcPct val="0"/>
              </a:spcAft>
            </a:pPr>
            <a:r>
              <a:rPr lang="ru-RU" dirty="0" err="1" smtClean="0">
                <a:latin typeface="Calibri" pitchFamily="34" charset="0"/>
                <a:ea typeface="Calibri" pitchFamily="34" charset="0"/>
                <a:cs typeface="Times New Roman" pitchFamily="18" charset="0"/>
              </a:rPr>
              <a:t>Докузпаринский</a:t>
            </a:r>
            <a:r>
              <a:rPr lang="ru-RU" dirty="0" smtClean="0">
                <a:latin typeface="Calibri" pitchFamily="34" charset="0"/>
                <a:ea typeface="Calibri" pitchFamily="34" charset="0"/>
                <a:cs typeface="Times New Roman" pitchFamily="18" charset="0"/>
              </a:rPr>
              <a:t> район Р.Д.</a:t>
            </a:r>
            <a:endParaRPr lang="ru-RU" dirty="0" smtClean="0">
              <a:latin typeface="Arial" pitchFamily="34" charset="0"/>
              <a:cs typeface="Arial" pitchFamily="34" charset="0"/>
            </a:endParaRPr>
          </a:p>
        </p:txBody>
      </p:sp>
      <p:pic>
        <p:nvPicPr>
          <p:cNvPr id="9" name="Kalimba.mp3">
            <a:hlinkClick r:id="" action="ppaction://media"/>
          </p:cNvPr>
          <p:cNvPicPr>
            <a:picLocks noChangeAspect="1"/>
          </p:cNvPicPr>
          <p:nvPr>
            <a:audioFile r:link="rId1"/>
            <p:extLst>
              <p:ext uri="{DAA4B4D4-6D71-4841-9C94-3DE7FCFB9230}">
                <p14:media xmlns="" xmlns:p14="http://schemas.microsoft.com/office/powerpoint/2010/main" r:link="rId4"/>
              </p:ext>
            </p:extLst>
          </p:nvPr>
        </p:nvPicPr>
        <p:blipFill>
          <a:blip r:embed="rId5"/>
          <a:stretch>
            <a:fillRect/>
          </a:stretch>
        </p:blipFill>
        <p:spPr>
          <a:xfrm>
            <a:off x="8643966" y="6429396"/>
            <a:ext cx="304800" cy="3048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10">
        <p:dissolve/>
      </p:transition>
    </mc:Choice>
    <mc:Fallback>
      <p:transition>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60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600200"/>
            <a:ext cx="8229600" cy="4708525"/>
          </a:xfrm>
        </p:spPr>
        <p:txBody>
          <a:bodyPr>
            <a:normAutofit fontScale="47500" lnSpcReduction="20000"/>
          </a:bodyPr>
          <a:lstStyle/>
          <a:p>
            <a:r>
              <a:rPr lang="ru-RU" sz="2500" dirty="0" smtClean="0"/>
              <a:t>(слова, не входящие в лексический минимум учебников выделены курсивом).</a:t>
            </a:r>
          </a:p>
          <a:p>
            <a:r>
              <a:rPr lang="ru-RU" sz="2500" dirty="0" smtClean="0"/>
              <a:t> </a:t>
            </a:r>
          </a:p>
          <a:p>
            <a:r>
              <a:rPr lang="ru-RU" sz="2500" dirty="0" smtClean="0"/>
              <a:t>Используя, отработанный в стихах материал ученик составляет рассказ о весне. Например</a:t>
            </a:r>
            <a:r>
              <a:rPr lang="en-US" sz="2500" dirty="0" smtClean="0"/>
              <a:t>:</a:t>
            </a:r>
            <a:endParaRPr lang="ru-RU" sz="2500" dirty="0" smtClean="0"/>
          </a:p>
          <a:p>
            <a:r>
              <a:rPr lang="en-US" sz="2500" dirty="0" smtClean="0"/>
              <a:t>Spring is coming. The weather is fine. The sun is warm. The sky is blue </a:t>
            </a:r>
            <a:r>
              <a:rPr lang="en-US" sz="2500" dirty="0" err="1" smtClean="0"/>
              <a:t>andbright</a:t>
            </a:r>
            <a:r>
              <a:rPr lang="en-US" sz="2500" dirty="0" smtClean="0"/>
              <a:t>. The days are longer than in winter. A fresh wind is blowing. </a:t>
            </a:r>
            <a:r>
              <a:rPr lang="en-US" sz="2500" dirty="0" err="1" smtClean="0"/>
              <a:t>Itsometimes</a:t>
            </a:r>
            <a:r>
              <a:rPr lang="en-US" sz="2500" dirty="0" smtClean="0"/>
              <a:t> rains. The brooks are clear. In the woods beautiful snowdrops </a:t>
            </a:r>
            <a:r>
              <a:rPr lang="en-US" sz="2500" dirty="0" err="1" smtClean="0"/>
              <a:t>arespringing</a:t>
            </a:r>
            <a:r>
              <a:rPr lang="en-US" sz="2500" dirty="0" smtClean="0"/>
              <a:t>. They are white and blue. The grass is growing. The birds are singing.</a:t>
            </a:r>
            <a:endParaRPr lang="ru-RU" sz="2500" dirty="0" smtClean="0"/>
          </a:p>
          <a:p>
            <a:r>
              <a:rPr lang="en-US" sz="2500" dirty="0" smtClean="0"/>
              <a:t> </a:t>
            </a:r>
            <a:endParaRPr lang="ru-RU" sz="2500" dirty="0" smtClean="0"/>
          </a:p>
          <a:p>
            <a:r>
              <a:rPr lang="ru-RU" sz="2500" dirty="0" smtClean="0"/>
              <a:t>Стихотворение «Наша семья» дает возможность организовать диалог на эту тему:</a:t>
            </a:r>
          </a:p>
          <a:p>
            <a:r>
              <a:rPr lang="en-US" sz="2500" dirty="0" smtClean="0"/>
              <a:t>Our large family</a:t>
            </a:r>
            <a:endParaRPr lang="ru-RU" sz="2500" dirty="0" smtClean="0"/>
          </a:p>
          <a:p>
            <a:r>
              <a:rPr lang="en-US" sz="2500" dirty="0" smtClean="0"/>
              <a:t>Has a nice flat.</a:t>
            </a:r>
            <a:endParaRPr lang="ru-RU" sz="2500" dirty="0" smtClean="0"/>
          </a:p>
          <a:p>
            <a:r>
              <a:rPr lang="en-US" sz="2500" dirty="0" smtClean="0"/>
              <a:t>We live there happily</a:t>
            </a:r>
            <a:endParaRPr lang="ru-RU" sz="2500" dirty="0" smtClean="0"/>
          </a:p>
          <a:p>
            <a:r>
              <a:rPr lang="en-US" sz="2500" dirty="0" smtClean="0"/>
              <a:t>With kittens and a cat.</a:t>
            </a:r>
            <a:endParaRPr lang="ru-RU" sz="2500" dirty="0" smtClean="0"/>
          </a:p>
          <a:p>
            <a:r>
              <a:rPr lang="en-US" sz="2500" dirty="0" smtClean="0"/>
              <a:t>My sisters and brother</a:t>
            </a:r>
            <a:endParaRPr lang="ru-RU" sz="2500" dirty="0" smtClean="0"/>
          </a:p>
          <a:p>
            <a:r>
              <a:rPr lang="en-US" sz="2500" dirty="0" smtClean="0"/>
              <a:t>All go to school.</a:t>
            </a:r>
            <a:endParaRPr lang="ru-RU" sz="2500" dirty="0" smtClean="0"/>
          </a:p>
          <a:p>
            <a:r>
              <a:rPr lang="en-US" sz="2500" dirty="0" smtClean="0"/>
              <a:t>We help one another.</a:t>
            </a:r>
            <a:endParaRPr lang="ru-RU" sz="2500" dirty="0" smtClean="0"/>
          </a:p>
          <a:p>
            <a:r>
              <a:rPr lang="en-US" sz="2500" dirty="0" smtClean="0"/>
              <a:t>It is a good rule.</a:t>
            </a:r>
            <a:endParaRPr lang="ru-RU" sz="2500" dirty="0" smtClean="0"/>
          </a:p>
          <a:p>
            <a:r>
              <a:rPr lang="en-US" sz="2500" dirty="0" smtClean="0"/>
              <a:t>We help our mother</a:t>
            </a:r>
            <a:endParaRPr lang="ru-RU" sz="2500" dirty="0" smtClean="0"/>
          </a:p>
          <a:p>
            <a:r>
              <a:rPr lang="en-US" sz="2500" dirty="0" smtClean="0"/>
              <a:t>When she washes or cooks.</a:t>
            </a:r>
            <a:endParaRPr lang="ru-RU" sz="2500" dirty="0" smtClean="0"/>
          </a:p>
          <a:p>
            <a:r>
              <a:rPr lang="en-US" sz="2500" dirty="0" smtClean="0"/>
              <a:t>Together with father</a:t>
            </a:r>
            <a:endParaRPr lang="ru-RU" sz="2500" dirty="0" smtClean="0"/>
          </a:p>
          <a:p>
            <a:r>
              <a:rPr lang="en-US" sz="2500" dirty="0" smtClean="0"/>
              <a:t>We like reading books.</a:t>
            </a:r>
            <a:endParaRPr lang="ru-RU" sz="2500" dirty="0" smtClean="0"/>
          </a:p>
          <a:p>
            <a:endParaRPr lang="ru-RU" dirty="0"/>
          </a:p>
        </p:txBody>
      </p:sp>
      <p:pic>
        <p:nvPicPr>
          <p:cNvPr id="4" name="Kalimba.mp3">
            <a:hlinkClick r:id="" action="ppaction://media"/>
          </p:cNvPr>
          <p:cNvPicPr>
            <a:picLocks noChangeAspect="1"/>
          </p:cNvPicPr>
          <p:nvPr>
            <a:audioFile r:link="rId1"/>
            <p:extLst>
              <p:ext uri="{DAA4B4D4-6D71-4841-9C94-3DE7FCFB9230}">
                <p14:media xmlns="" xmlns:p14="http://schemas.microsoft.com/office/powerpoint/2010/main" r:link="rId3"/>
              </p:ext>
            </p:extLst>
          </p:nvPr>
        </p:nvPicPr>
        <p:blipFill>
          <a:blip r:embed="rId4"/>
          <a:stretch>
            <a:fillRect/>
          </a:stretch>
        </p:blipFill>
        <p:spPr>
          <a:xfrm>
            <a:off x="8643966" y="6553200"/>
            <a:ext cx="304800" cy="3048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80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785813"/>
            <a:ext cx="8329613" cy="5522912"/>
          </a:xfrm>
        </p:spPr>
        <p:txBody>
          <a:bodyPr>
            <a:normAutofit fontScale="55000" lnSpcReduction="20000"/>
          </a:bodyPr>
          <a:lstStyle/>
          <a:p>
            <a:r>
              <a:rPr lang="ru-RU" sz="2500" dirty="0" smtClean="0"/>
              <a:t>Для проведения диалога предлагается такая ситуация: </a:t>
            </a:r>
            <a:r>
              <a:rPr lang="ru-RU" sz="2500" i="1" dirty="0" smtClean="0"/>
              <a:t>Двое друзей разъехались в разные районы города и встречаются после долгого перерыва.</a:t>
            </a:r>
            <a:endParaRPr lang="ru-RU" sz="2500" dirty="0" smtClean="0"/>
          </a:p>
          <a:p>
            <a:r>
              <a:rPr lang="en-US" sz="2500" i="1" dirty="0" smtClean="0"/>
              <a:t>A: </a:t>
            </a:r>
            <a:r>
              <a:rPr lang="en-US" sz="2500" dirty="0" smtClean="0"/>
              <a:t>We have a nice flat. And what about you?</a:t>
            </a:r>
            <a:endParaRPr lang="ru-RU" sz="2500" dirty="0" smtClean="0"/>
          </a:p>
          <a:p>
            <a:r>
              <a:rPr lang="en-US" sz="2500" i="1" dirty="0" smtClean="0"/>
              <a:t>B:</a:t>
            </a:r>
            <a:r>
              <a:rPr lang="en-US" sz="2500" dirty="0" smtClean="0"/>
              <a:t> We have a nice flat too and live happily with a cat. Have you got any animals?</a:t>
            </a:r>
            <a:endParaRPr lang="ru-RU" sz="2500" dirty="0" smtClean="0"/>
          </a:p>
          <a:p>
            <a:r>
              <a:rPr lang="en-US" sz="2500" i="1" dirty="0" smtClean="0"/>
              <a:t>A: </a:t>
            </a:r>
            <a:r>
              <a:rPr lang="en-US" sz="2500" dirty="0" smtClean="0"/>
              <a:t>Yes, we have. We have a kitten. My little sister likes to play with it. Have you got a sister or a brother?</a:t>
            </a:r>
            <a:endParaRPr lang="ru-RU" sz="2500" dirty="0" smtClean="0"/>
          </a:p>
          <a:p>
            <a:r>
              <a:rPr lang="en-US" sz="2500" i="1" dirty="0" smtClean="0"/>
              <a:t>B: </a:t>
            </a:r>
            <a:r>
              <a:rPr lang="en-US" sz="2500" dirty="0" smtClean="0"/>
              <a:t>I have two brothers. We all go to school and help one another.</a:t>
            </a:r>
            <a:endParaRPr lang="ru-RU" sz="2500" dirty="0" smtClean="0"/>
          </a:p>
          <a:p>
            <a:r>
              <a:rPr lang="en-US" sz="2500" i="1" dirty="0" smtClean="0"/>
              <a:t>A: </a:t>
            </a:r>
            <a:r>
              <a:rPr lang="en-US" sz="2500" dirty="0" smtClean="0"/>
              <a:t>Oh, it’s a good rule. I help my mother to cook dinner sometimes. Do you help your mother?</a:t>
            </a:r>
            <a:endParaRPr lang="ru-RU" sz="2500" dirty="0" smtClean="0"/>
          </a:p>
          <a:p>
            <a:r>
              <a:rPr lang="en-US" sz="2500" i="1" dirty="0" smtClean="0"/>
              <a:t>B: </a:t>
            </a:r>
            <a:r>
              <a:rPr lang="en-US" sz="2500" dirty="0" smtClean="0"/>
              <a:t>We all wash up. And in the evening we like reading books together with father.</a:t>
            </a:r>
            <a:endParaRPr lang="ru-RU" sz="2500" dirty="0" smtClean="0"/>
          </a:p>
          <a:p>
            <a:r>
              <a:rPr lang="en-US" sz="2500" dirty="0" smtClean="0"/>
              <a:t> </a:t>
            </a:r>
            <a:endParaRPr lang="ru-RU" sz="2500" dirty="0" smtClean="0"/>
          </a:p>
          <a:p>
            <a:r>
              <a:rPr lang="ru-RU" sz="2500" dirty="0" smtClean="0"/>
              <a:t>Когда язык и движение идут рука об руку друг с другом или когда мы акцентируем ритм, хлопая в ладоши или топая ногами, это может облегчить ребенку запоминание стихотворения или песни. Однако есть опасность, при использовании этого приема слишком часто или даже всегда, в том что, некоторые дети чрезмерно увлекаются </a:t>
            </a:r>
            <a:r>
              <a:rPr lang="ru-RU" sz="2500" dirty="0" err="1" smtClean="0"/>
              <a:t>прихлопыванием</a:t>
            </a:r>
            <a:r>
              <a:rPr lang="ru-RU" sz="2500" dirty="0" smtClean="0"/>
              <a:t> или притопыванием ритма. Движение конечностей может затемнить или «погасить» более тонкие движения органов речи, и тогда произношение сводится к неразборчивому мычанию интонации или проглатыванию слов без настоящего произнесения всех звуков. Если дети должны уметь четко подхватить отдельные звуки или правильную интонацию, в ходе урока необходимо создавать периоды физической пассивности. Путем концентрации слуха на речи другого мы создаем внутреннее эхо звучащего языка и тем самым переживаем его во всей полноте.</a:t>
            </a:r>
          </a:p>
          <a:p>
            <a:r>
              <a:rPr lang="ru-RU" sz="2500" dirty="0" smtClean="0"/>
              <a:t>Только сам процесс удержания рук и ног в неподвижности дает детям возможность воспринимать слова и понимать их значение. В такие моменты сами звуки слов становятся центром внимания. Отдельные группы детей декламируют стихотворение, а остальные их слушают. Часто можно четко заметить , что дети поизносят определенные звуки точнее и правильнее после такого внимательного прослушивания речи других детей.</a:t>
            </a:r>
          </a:p>
          <a:p>
            <a:endParaRPr lang="ru-RU" dirty="0"/>
          </a:p>
        </p:txBody>
      </p:sp>
      <p:pic>
        <p:nvPicPr>
          <p:cNvPr id="4" name="Kalimba.mp3">
            <a:hlinkClick r:id="" action="ppaction://media"/>
          </p:cNvPr>
          <p:cNvPicPr>
            <a:picLocks noChangeAspect="1"/>
          </p:cNvPicPr>
          <p:nvPr>
            <a:audioFile r:link="rId1"/>
            <p:extLst>
              <p:ext uri="{DAA4B4D4-6D71-4841-9C94-3DE7FCFB9230}">
                <p14:media xmlns="" xmlns:p14="http://schemas.microsoft.com/office/powerpoint/2010/main" r:link="rId3"/>
              </p:ext>
            </p:extLst>
          </p:nvPr>
        </p:nvPicPr>
        <p:blipFill>
          <a:blip r:embed="rId4"/>
          <a:stretch>
            <a:fillRect/>
          </a:stretch>
        </p:blipFill>
        <p:spPr>
          <a:xfrm>
            <a:off x="8501090" y="6357958"/>
            <a:ext cx="304800" cy="3048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6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714375"/>
            <a:ext cx="8258175" cy="5594350"/>
          </a:xfrm>
        </p:spPr>
        <p:txBody>
          <a:bodyPr>
            <a:normAutofit fontScale="55000" lnSpcReduction="20000"/>
          </a:bodyPr>
          <a:lstStyle/>
          <a:p>
            <a:r>
              <a:rPr lang="ru-RU" sz="2500" dirty="0" smtClean="0"/>
              <a:t>Было бы большой ошибкой рассматривать это «только слушание» как пассивность. Как показали последние исследования в области медицины, гортань человека, внимательно слушающего речь другого, находится в постоянном движении и имитирует (беззвучно) движения органов речи говорящего: «</a:t>
            </a:r>
            <a:r>
              <a:rPr lang="ru-RU" sz="2500" dirty="0" err="1" smtClean="0"/>
              <a:t>субвокальная</a:t>
            </a:r>
            <a:r>
              <a:rPr lang="ru-RU" sz="2500" dirty="0" smtClean="0"/>
              <a:t> речь».</a:t>
            </a:r>
          </a:p>
          <a:p>
            <a:r>
              <a:rPr lang="ru-RU" sz="2500" dirty="0" smtClean="0"/>
              <a:t>На уроках английского языка, особенно в начальной школе, поэтический язык имеет преимущество перед прозой – даже там, где это касается материальных предметов и действий. Радость и воодушевление от нового языка пробуждаются в ребенке такими элементами как ритм, рифма и песня, так как они обращаются непосредственно к душе ребенка благодаря своей исконной, динамической природе. Дети, в отличие от подростков, не делают никаких попыток анализировать язык, сравнивать его с русским языком.</a:t>
            </a:r>
          </a:p>
          <a:p>
            <a:r>
              <a:rPr lang="ru-RU" sz="2500" dirty="0" smtClean="0"/>
              <a:t>Там, где само звучание слова обладает силой передавать значение, оно непосредственно затрагивает внутреннюю природу предмета, устраняя необходимость в окольном пути через абстрактное и поверхностное запоминание значения слова. Язык просочился в прозаическую реальность жизни… Поэт, поскольку он никак не занимается элементом прозы в языке и наоборот, пытается вернуться к его инспирированному (духовному) элементу. Видимо, можно сказать, что каждое настоящее стихотворение, как самое скромное, так и величайшее, есть попытка возвращения к слову, которое было утрачено. Язык поэзии, от самых простых детских стишков до отдельных сонетов Шекспира, с их богатством звукоподражания, образует тот фундамент, на котором построено развитие эмоциональной сферы личности ребенка.</a:t>
            </a:r>
          </a:p>
          <a:p>
            <a:r>
              <a:rPr lang="ru-RU" sz="2500" dirty="0" smtClean="0"/>
              <a:t> </a:t>
            </a:r>
          </a:p>
          <a:p>
            <a:r>
              <a:rPr lang="ru-RU" sz="2500" dirty="0" smtClean="0"/>
              <a:t>На начальном этапе я предлагаю использовать стихи американской писательницы Энн </a:t>
            </a:r>
            <a:r>
              <a:rPr lang="ru-RU" sz="2500" dirty="0" err="1" smtClean="0"/>
              <a:t>Макгровен</a:t>
            </a:r>
            <a:r>
              <a:rPr lang="ru-RU" sz="2500" dirty="0" smtClean="0"/>
              <a:t>. Её стихи точно соответствуют детской психологии. А потому они будут личностно значимы для детей разных возрастов.</a:t>
            </a:r>
          </a:p>
          <a:p>
            <a:r>
              <a:rPr lang="ru-RU" sz="2500" dirty="0" smtClean="0"/>
              <a:t>Несмотря на то, что эти стихи лаконичны, они насыщены эмоциональными переживаниями, которые непременно находят отклик у детей и легко запоминаются. Язык стихов соответствует </a:t>
            </a:r>
            <a:r>
              <a:rPr lang="ru-RU" sz="2500" dirty="0" err="1" smtClean="0"/>
              <a:t>рече-возрастным</a:t>
            </a:r>
            <a:r>
              <a:rPr lang="ru-RU" sz="2500" dirty="0" smtClean="0"/>
              <a:t> </a:t>
            </a:r>
            <a:r>
              <a:rPr lang="ru-RU" sz="2500" dirty="0" err="1" smtClean="0"/>
              <a:t>нсрмам</a:t>
            </a:r>
            <a:r>
              <a:rPr lang="ru-RU" sz="2500" dirty="0" smtClean="0"/>
              <a:t> </a:t>
            </a:r>
            <a:r>
              <a:rPr lang="ru-RU" sz="2500" dirty="0" err="1" smtClean="0"/>
              <a:t>англоговорящих</a:t>
            </a:r>
            <a:r>
              <a:rPr lang="ru-RU" sz="2500" dirty="0" smtClean="0"/>
              <a:t> детей. Это дает возможность использовать их в учебных целях. Привожу примеры таких стихотворений.</a:t>
            </a:r>
          </a:p>
          <a:p>
            <a:endParaRPr lang="ru-RU" dirty="0"/>
          </a:p>
        </p:txBody>
      </p:sp>
      <p:pic>
        <p:nvPicPr>
          <p:cNvPr id="4" name="Kalimba.mp3">
            <a:hlinkClick r:id="" action="ppaction://media"/>
          </p:cNvPr>
          <p:cNvPicPr>
            <a:picLocks noChangeAspect="1"/>
          </p:cNvPicPr>
          <p:nvPr>
            <a:audioFile r:link="rId1"/>
            <p:extLst>
              <p:ext uri="{DAA4B4D4-6D71-4841-9C94-3DE7FCFB9230}">
                <p14:media xmlns="" xmlns:p14="http://schemas.microsoft.com/office/powerpoint/2010/main" r:link="rId3"/>
              </p:ext>
            </p:extLst>
          </p:nvPr>
        </p:nvPicPr>
        <p:blipFill>
          <a:blip r:embed="rId4"/>
          <a:stretch>
            <a:fillRect/>
          </a:stretch>
        </p:blipFill>
        <p:spPr>
          <a:xfrm>
            <a:off x="8572528" y="6357958"/>
            <a:ext cx="304800" cy="3048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6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028700" y="500063"/>
            <a:ext cx="8115300" cy="5808662"/>
          </a:xfrm>
        </p:spPr>
        <p:txBody>
          <a:bodyPr>
            <a:normAutofit fontScale="62500" lnSpcReduction="20000"/>
          </a:bodyPr>
          <a:lstStyle/>
          <a:p>
            <a:r>
              <a:rPr lang="ru-RU" sz="2200" dirty="0" smtClean="0"/>
              <a:t> </a:t>
            </a:r>
          </a:p>
          <a:p>
            <a:r>
              <a:rPr lang="ru-RU" sz="2000" dirty="0" smtClean="0"/>
              <a:t>Грущу</a:t>
            </a:r>
            <a:r>
              <a:rPr lang="en-US" sz="2000" dirty="0" smtClean="0"/>
              <a:t>(Feeling Sad).</a:t>
            </a:r>
            <a:endParaRPr lang="ru-RU" sz="2000" dirty="0" smtClean="0"/>
          </a:p>
          <a:p>
            <a:r>
              <a:rPr lang="en-US" sz="2000" dirty="0" smtClean="0"/>
              <a:t> </a:t>
            </a:r>
            <a:endParaRPr lang="ru-RU" sz="2000" dirty="0" smtClean="0"/>
          </a:p>
          <a:p>
            <a:r>
              <a:rPr lang="en-US" sz="2000" dirty="0" smtClean="0"/>
              <a:t>A CAT CRIED. MY FRIEND MOVED AWAY.</a:t>
            </a:r>
            <a:endParaRPr lang="ru-RU" sz="2000" dirty="0" smtClean="0"/>
          </a:p>
          <a:p>
            <a:r>
              <a:rPr lang="en-US" sz="2000" dirty="0" smtClean="0"/>
              <a:t>A cold thin cat And his house sits</a:t>
            </a:r>
            <a:endParaRPr lang="ru-RU" sz="2000" dirty="0" smtClean="0"/>
          </a:p>
          <a:p>
            <a:r>
              <a:rPr lang="en-US" sz="2000" dirty="0" smtClean="0"/>
              <a:t>that could be fat cat cried. big</a:t>
            </a:r>
            <a:endParaRPr lang="ru-RU" sz="2000" dirty="0" smtClean="0"/>
          </a:p>
          <a:p>
            <a:r>
              <a:rPr lang="en-US" sz="2000" dirty="0" smtClean="0"/>
              <a:t>I took it home and empty</a:t>
            </a:r>
            <a:endParaRPr lang="ru-RU" sz="2000" dirty="0" smtClean="0"/>
          </a:p>
          <a:p>
            <a:r>
              <a:rPr lang="en-US" sz="2000" dirty="0" smtClean="0"/>
              <a:t>and I gave it milk and nothing.</a:t>
            </a:r>
            <a:endParaRPr lang="ru-RU" sz="2000" dirty="0" smtClean="0"/>
          </a:p>
          <a:p>
            <a:r>
              <a:rPr lang="en-US" sz="2000" dirty="0" smtClean="0"/>
              <a:t>and called it mine. Nothing inside.</a:t>
            </a:r>
            <a:endParaRPr lang="ru-RU" sz="2000" dirty="0" smtClean="0"/>
          </a:p>
          <a:p>
            <a:r>
              <a:rPr lang="en-US" sz="2000" dirty="0" smtClean="0"/>
              <a:t>But it can’t be mine. Nothing outside.</a:t>
            </a:r>
            <a:endParaRPr lang="ru-RU" sz="2000" dirty="0" smtClean="0"/>
          </a:p>
          <a:p>
            <a:r>
              <a:rPr lang="en-US" sz="2000" dirty="0" smtClean="0"/>
              <a:t>My mother said no. Nothing, nothing, nothing to do.</a:t>
            </a:r>
            <a:endParaRPr lang="ru-RU" sz="2000" dirty="0" smtClean="0"/>
          </a:p>
          <a:p>
            <a:r>
              <a:rPr lang="en-US" sz="2000" dirty="0" smtClean="0"/>
              <a:t>Nothing to do.</a:t>
            </a:r>
            <a:endParaRPr lang="ru-RU" sz="2000" dirty="0" smtClean="0"/>
          </a:p>
          <a:p>
            <a:r>
              <a:rPr lang="ru-RU" sz="2000" dirty="0" smtClean="0"/>
              <a:t>Сержусь</a:t>
            </a:r>
            <a:r>
              <a:rPr lang="en-US" sz="2000" dirty="0" smtClean="0"/>
              <a:t> (Feeling Mad).</a:t>
            </a:r>
            <a:endParaRPr lang="ru-RU" sz="2000" dirty="0" smtClean="0"/>
          </a:p>
          <a:p>
            <a:r>
              <a:rPr lang="en-US" sz="2000" dirty="0" smtClean="0"/>
              <a:t> </a:t>
            </a:r>
            <a:endParaRPr lang="ru-RU" sz="2000" dirty="0" smtClean="0"/>
          </a:p>
          <a:p>
            <a:r>
              <a:rPr lang="en-US" sz="2000" dirty="0" smtClean="0"/>
              <a:t>“SHUT UP”, I SAID. I FEEL AND DROPPED MY CANDY</a:t>
            </a:r>
            <a:endParaRPr lang="ru-RU" sz="2000" dirty="0" smtClean="0"/>
          </a:p>
          <a:p>
            <a:r>
              <a:rPr lang="en-US" sz="2000" dirty="0" smtClean="0"/>
              <a:t>“I’ll hit you on the head. and banged my knee</a:t>
            </a:r>
            <a:endParaRPr lang="ru-RU" sz="2000" dirty="0" smtClean="0"/>
          </a:p>
          <a:p>
            <a:r>
              <a:rPr lang="en-US" sz="2000" dirty="0" smtClean="0"/>
              <a:t>I’ll throw on the ground. and tore my jeans.</a:t>
            </a:r>
            <a:endParaRPr lang="ru-RU" sz="2000" dirty="0" smtClean="0"/>
          </a:p>
          <a:p>
            <a:r>
              <a:rPr lang="en-US" sz="2000" dirty="0" smtClean="0"/>
              <a:t>I don’t want you around. My friend called me a crybaby.</a:t>
            </a:r>
            <a:endParaRPr lang="ru-RU" sz="2000" dirty="0" smtClean="0"/>
          </a:p>
          <a:p>
            <a:r>
              <a:rPr lang="en-US" sz="2000" dirty="0" smtClean="0"/>
              <a:t>You’re a bad, bad doll”. </a:t>
            </a:r>
            <a:r>
              <a:rPr lang="en-US" sz="2000" i="1" dirty="0" smtClean="0"/>
              <a:t>Crybaby. Crybaby.</a:t>
            </a:r>
            <a:endParaRPr lang="ru-RU" sz="2000" dirty="0" smtClean="0"/>
          </a:p>
          <a:p>
            <a:r>
              <a:rPr lang="en-US" sz="2000" dirty="0" smtClean="0"/>
              <a:t>But she didn’t cry. Just wait till the same thing</a:t>
            </a:r>
            <a:endParaRPr lang="ru-RU" sz="2000" dirty="0" smtClean="0"/>
          </a:p>
          <a:p>
            <a:r>
              <a:rPr lang="en-US" sz="2000" dirty="0" smtClean="0"/>
              <a:t>I did. happens to her.</a:t>
            </a:r>
            <a:endParaRPr lang="ru-RU" sz="2000" dirty="0" smtClean="0"/>
          </a:p>
          <a:p>
            <a:r>
              <a:rPr lang="en-US" sz="2000" dirty="0" smtClean="0"/>
              <a:t>Oh. My knee hurts!</a:t>
            </a:r>
            <a:endParaRPr lang="ru-RU" sz="2000" dirty="0" smtClean="0"/>
          </a:p>
          <a:p>
            <a:r>
              <a:rPr lang="en-US" sz="2000" dirty="0" smtClean="0"/>
              <a:t> </a:t>
            </a:r>
            <a:endParaRPr lang="ru-RU" sz="2000" dirty="0" smtClean="0"/>
          </a:p>
          <a:p>
            <a:r>
              <a:rPr lang="ru-RU" sz="2000" dirty="0" smtClean="0"/>
              <a:t>Радуюсь</a:t>
            </a:r>
            <a:r>
              <a:rPr lang="en-US" sz="2000" dirty="0" smtClean="0"/>
              <a:t>(Feeling Glad).</a:t>
            </a:r>
            <a:endParaRPr lang="ru-RU" sz="2000" dirty="0" smtClean="0"/>
          </a:p>
          <a:p>
            <a:endParaRPr lang="ru-RU" dirty="0"/>
          </a:p>
        </p:txBody>
      </p:sp>
      <p:pic>
        <p:nvPicPr>
          <p:cNvPr id="4" name="Kalimba.mp3">
            <a:hlinkClick r:id="" action="ppaction://media"/>
          </p:cNvPr>
          <p:cNvPicPr>
            <a:picLocks noChangeAspect="1"/>
          </p:cNvPicPr>
          <p:nvPr>
            <a:audioFile r:link="rId1"/>
            <p:extLst>
              <p:ext uri="{DAA4B4D4-6D71-4841-9C94-3DE7FCFB9230}">
                <p14:media xmlns="" xmlns:p14="http://schemas.microsoft.com/office/powerpoint/2010/main" r:link="rId3"/>
              </p:ext>
            </p:extLst>
          </p:nvPr>
        </p:nvPicPr>
        <p:blipFill>
          <a:blip r:embed="rId4"/>
          <a:stretch>
            <a:fillRect/>
          </a:stretch>
        </p:blipFill>
        <p:spPr>
          <a:xfrm>
            <a:off x="8572528" y="6553200"/>
            <a:ext cx="304800" cy="304800"/>
          </a:xfrm>
          <a:prstGeom prst="rect">
            <a:avLst/>
          </a:prstGeom>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6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785813"/>
            <a:ext cx="8329613" cy="5522912"/>
          </a:xfrm>
        </p:spPr>
        <p:txBody>
          <a:bodyPr>
            <a:normAutofit fontScale="40000" lnSpcReduction="20000"/>
          </a:bodyPr>
          <a:lstStyle/>
          <a:p>
            <a:r>
              <a:rPr lang="en-US" sz="2900" dirty="0" smtClean="0"/>
              <a:t>God made the mountains, and God made me.</a:t>
            </a:r>
            <a:endParaRPr lang="ru-RU" sz="2900" dirty="0" smtClean="0"/>
          </a:p>
          <a:p>
            <a:r>
              <a:rPr lang="en-US" sz="2900" dirty="0" smtClean="0"/>
              <a:t>I thank you, oh God, for the sun and the tree,</a:t>
            </a:r>
            <a:endParaRPr lang="ru-RU" sz="2900" dirty="0" smtClean="0"/>
          </a:p>
          <a:p>
            <a:r>
              <a:rPr lang="en-US" sz="2900" dirty="0" smtClean="0"/>
              <a:t>For making the mountains and for making me.</a:t>
            </a:r>
            <a:endParaRPr lang="ru-RU" sz="2900" dirty="0" smtClean="0"/>
          </a:p>
          <a:p>
            <a:r>
              <a:rPr lang="en-US" sz="2900" dirty="0" smtClean="0"/>
              <a:t> </a:t>
            </a:r>
            <a:endParaRPr lang="ru-RU" sz="2900" dirty="0" smtClean="0"/>
          </a:p>
          <a:p>
            <a:r>
              <a:rPr lang="en-US" sz="2900" dirty="0" smtClean="0"/>
              <a:t>I am tall, tall as a tree,</a:t>
            </a:r>
            <a:endParaRPr lang="ru-RU" sz="2900" dirty="0" smtClean="0"/>
          </a:p>
          <a:p>
            <a:r>
              <a:rPr lang="en-US" sz="2900" dirty="0" smtClean="0"/>
              <a:t>I can see far, far as a star.</a:t>
            </a:r>
            <a:endParaRPr lang="ru-RU" sz="2900" dirty="0" smtClean="0"/>
          </a:p>
          <a:p>
            <a:r>
              <a:rPr lang="en-US" sz="2900" dirty="0" smtClean="0"/>
              <a:t>In my heart I behold</a:t>
            </a:r>
            <a:endParaRPr lang="ru-RU" sz="2900" dirty="0" smtClean="0"/>
          </a:p>
          <a:p>
            <a:r>
              <a:rPr lang="en-US" sz="2900" dirty="0" smtClean="0"/>
              <a:t>The sun shine like gold.</a:t>
            </a:r>
            <a:endParaRPr lang="ru-RU" sz="2900" dirty="0" smtClean="0"/>
          </a:p>
          <a:p>
            <a:r>
              <a:rPr lang="en-US" sz="2900" dirty="0" smtClean="0"/>
              <a:t>The earth is beneath my feet,</a:t>
            </a:r>
            <a:endParaRPr lang="ru-RU" sz="2900" dirty="0" smtClean="0"/>
          </a:p>
          <a:p>
            <a:r>
              <a:rPr lang="en-US" sz="2900" dirty="0" smtClean="0"/>
              <a:t>The sun shines bright above,</a:t>
            </a:r>
            <a:endParaRPr lang="ru-RU" sz="2900" dirty="0" smtClean="0"/>
          </a:p>
          <a:p>
            <a:r>
              <a:rPr lang="en-US" sz="2900" dirty="0" smtClean="0"/>
              <a:t>And here I stand – so straight and strong,</a:t>
            </a:r>
            <a:endParaRPr lang="ru-RU" sz="2900" dirty="0" smtClean="0"/>
          </a:p>
          <a:p>
            <a:r>
              <a:rPr lang="en-US" sz="2900" dirty="0" smtClean="0"/>
              <a:t>All things to know and love.</a:t>
            </a:r>
            <a:endParaRPr lang="ru-RU" sz="2900" dirty="0" smtClean="0"/>
          </a:p>
          <a:p>
            <a:r>
              <a:rPr lang="en-US" sz="2900" dirty="0" smtClean="0"/>
              <a:t> </a:t>
            </a:r>
            <a:endParaRPr lang="ru-RU" sz="2900" dirty="0" smtClean="0"/>
          </a:p>
          <a:p>
            <a:r>
              <a:rPr lang="ru-RU" sz="2900" dirty="0" smtClean="0"/>
              <a:t>Могут подойти и стихи о временах года:</a:t>
            </a:r>
          </a:p>
          <a:p>
            <a:r>
              <a:rPr lang="ru-RU" sz="2900" dirty="0" smtClean="0"/>
              <a:t> </a:t>
            </a:r>
          </a:p>
          <a:p>
            <a:r>
              <a:rPr lang="en-US" sz="2900" dirty="0" smtClean="0"/>
              <a:t>Golden is the garden, golden is the glen,</a:t>
            </a:r>
            <a:endParaRPr lang="ru-RU" sz="2900" dirty="0" smtClean="0"/>
          </a:p>
          <a:p>
            <a:r>
              <a:rPr lang="en-US" sz="2900" dirty="0" smtClean="0"/>
              <a:t>Golden, golden, golden, September is here again,</a:t>
            </a:r>
            <a:endParaRPr lang="ru-RU" sz="2900" dirty="0" smtClean="0"/>
          </a:p>
          <a:p>
            <a:r>
              <a:rPr lang="en-US" sz="2900" dirty="0" smtClean="0"/>
              <a:t>Golden in the tree-tops, golden in the sky –</a:t>
            </a:r>
            <a:endParaRPr lang="ru-RU" sz="2900" dirty="0" smtClean="0"/>
          </a:p>
          <a:p>
            <a:r>
              <a:rPr lang="en-US" sz="2900" dirty="0" smtClean="0"/>
              <a:t>Golden, golden, golden, September is going by.</a:t>
            </a:r>
            <a:endParaRPr lang="ru-RU" sz="2900" dirty="0" smtClean="0"/>
          </a:p>
          <a:p>
            <a:r>
              <a:rPr lang="en-US" sz="2900" dirty="0" smtClean="0"/>
              <a:t> </a:t>
            </a:r>
            <a:endParaRPr lang="ru-RU" sz="2900" dirty="0" smtClean="0"/>
          </a:p>
          <a:p>
            <a:r>
              <a:rPr lang="en-US" sz="2900" dirty="0" smtClean="0"/>
              <a:t>How do you know it’s Spring?</a:t>
            </a:r>
            <a:endParaRPr lang="ru-RU" sz="2900" dirty="0" smtClean="0"/>
          </a:p>
          <a:p>
            <a:r>
              <a:rPr lang="en-US" sz="2900" dirty="0" smtClean="0"/>
              <a:t>And how do you know it’s Fall?</a:t>
            </a:r>
            <a:endParaRPr lang="ru-RU" sz="2900" dirty="0" smtClean="0"/>
          </a:p>
          <a:p>
            <a:r>
              <a:rPr lang="en-US" sz="2900" dirty="0" smtClean="0"/>
              <a:t>Suppose your eyes were always shut</a:t>
            </a:r>
            <a:endParaRPr lang="ru-RU" sz="2900" dirty="0" smtClean="0"/>
          </a:p>
          <a:p>
            <a:r>
              <a:rPr lang="en-US" sz="2900" dirty="0" smtClean="0"/>
              <a:t>And you couldn’t see at all.</a:t>
            </a:r>
            <a:endParaRPr lang="ru-RU" sz="2900" dirty="0" smtClean="0"/>
          </a:p>
          <a:p>
            <a:endParaRPr lang="ru-RU" dirty="0"/>
          </a:p>
        </p:txBody>
      </p:sp>
      <p:pic>
        <p:nvPicPr>
          <p:cNvPr id="4" name="Kalimba.mp3">
            <a:hlinkClick r:id="" action="ppaction://media"/>
          </p:cNvPr>
          <p:cNvPicPr>
            <a:picLocks noChangeAspect="1"/>
          </p:cNvPicPr>
          <p:nvPr>
            <a:audioFile r:link="rId1"/>
            <p:extLst>
              <p:ext uri="{DAA4B4D4-6D71-4841-9C94-3DE7FCFB9230}">
                <p14:media xmlns="" xmlns:p14="http://schemas.microsoft.com/office/powerpoint/2010/main" r:link="rId3"/>
              </p:ext>
            </p:extLst>
          </p:nvPr>
        </p:nvPicPr>
        <p:blipFill>
          <a:blip r:embed="rId4"/>
          <a:stretch>
            <a:fillRect/>
          </a:stretch>
        </p:blipFill>
        <p:spPr>
          <a:xfrm>
            <a:off x="8643966" y="6553200"/>
            <a:ext cx="304800" cy="3048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6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42845" y="214290"/>
            <a:ext cx="8001056" cy="6094435"/>
          </a:xfrm>
        </p:spPr>
        <p:txBody>
          <a:bodyPr>
            <a:normAutofit fontScale="55000" lnSpcReduction="20000"/>
          </a:bodyPr>
          <a:lstStyle/>
          <a:p>
            <a:r>
              <a:rPr lang="en-US" sz="2500" dirty="0" smtClean="0"/>
              <a:t>Could you smell and hear the Spring?</a:t>
            </a:r>
            <a:endParaRPr lang="ru-RU" sz="2500" dirty="0" smtClean="0"/>
          </a:p>
          <a:p>
            <a:r>
              <a:rPr lang="en-US" sz="2500" dirty="0" smtClean="0"/>
              <a:t>And could you feel the Fall?</a:t>
            </a:r>
            <a:endParaRPr lang="ru-RU" sz="2500" dirty="0" smtClean="0"/>
          </a:p>
          <a:p>
            <a:r>
              <a:rPr lang="en-US" sz="2500" dirty="0" smtClean="0"/>
              <a:t> </a:t>
            </a:r>
            <a:endParaRPr lang="ru-RU" sz="2500" dirty="0" smtClean="0"/>
          </a:p>
          <a:p>
            <a:r>
              <a:rPr lang="ru-RU" sz="2500" dirty="0" smtClean="0"/>
              <a:t>На детей благотворное влияние оказывает то, что уроки начинаются рецитацией одних и тех же небольших стихотворений в течение нескольких недель. Когда класс заново настроен на дух другого языка, после этого возобновленного контакта с уже усвоенным, можно попросить отдельных детей или группу повторить то, что класс только что декламировал хором. Или же процесс погружения в язык можно интенсифицировать еще больше пением песенки. Другой пример того, что можно сделать – это создать противовес спокойному и торжественному началу в виде «стишков – действий», вместе с соответствующими движениями. Юмор так же важен в преподавании, как соль в супе. Привожу в качестве примера известное детское стихотворение:</a:t>
            </a:r>
          </a:p>
          <a:p>
            <a:r>
              <a:rPr lang="ru-RU" sz="2500" dirty="0" smtClean="0"/>
              <a:t> </a:t>
            </a:r>
          </a:p>
          <a:p>
            <a:r>
              <a:rPr lang="en-US" sz="2500" dirty="0" smtClean="0"/>
              <a:t>THREE LITTLE MONKEYS jumping on a bed</a:t>
            </a:r>
            <a:r>
              <a:rPr lang="ru-RU" sz="2500" dirty="0" smtClean="0"/>
              <a:t>, (</a:t>
            </a:r>
            <a:r>
              <a:rPr lang="en-US" sz="2500" dirty="0" smtClean="0"/>
              <a:t>I</a:t>
            </a:r>
            <a:r>
              <a:rPr lang="ru-RU" sz="2500" dirty="0" smtClean="0"/>
              <a:t>)</a:t>
            </a:r>
          </a:p>
          <a:p>
            <a:r>
              <a:rPr lang="en-US" sz="2500" dirty="0" smtClean="0"/>
              <a:t>One fell off and bumped his head. (II)</a:t>
            </a:r>
            <a:endParaRPr lang="ru-RU" sz="2500" dirty="0" smtClean="0"/>
          </a:p>
          <a:p>
            <a:r>
              <a:rPr lang="en-US" sz="2500" dirty="0" smtClean="0"/>
              <a:t>Mama called doctor and the doctor said: (III)</a:t>
            </a:r>
            <a:endParaRPr lang="ru-RU" sz="2500" dirty="0" smtClean="0"/>
          </a:p>
          <a:p>
            <a:r>
              <a:rPr lang="en-US" sz="2500" dirty="0" smtClean="0"/>
              <a:t>“No more little monkeys jumping on a bed”. (IV)</a:t>
            </a:r>
            <a:endParaRPr lang="ru-RU" sz="2500" dirty="0" smtClean="0"/>
          </a:p>
          <a:p>
            <a:r>
              <a:rPr lang="en-US" sz="2500" dirty="0" smtClean="0"/>
              <a:t> </a:t>
            </a:r>
            <a:endParaRPr lang="ru-RU" sz="2500" dirty="0" smtClean="0"/>
          </a:p>
          <a:p>
            <a:r>
              <a:rPr lang="en-US" sz="2500" dirty="0" smtClean="0"/>
              <a:t>Two little monkeys jumping on a bed…..</a:t>
            </a:r>
            <a:endParaRPr lang="ru-RU" sz="2500" dirty="0" smtClean="0"/>
          </a:p>
          <a:p>
            <a:r>
              <a:rPr lang="en-US" sz="2500" dirty="0" smtClean="0"/>
              <a:t> </a:t>
            </a:r>
            <a:endParaRPr lang="ru-RU" sz="2500" dirty="0" smtClean="0"/>
          </a:p>
          <a:p>
            <a:r>
              <a:rPr lang="en-US" sz="2500" dirty="0" smtClean="0"/>
              <a:t>One little monkey jumping on a bed…..</a:t>
            </a:r>
            <a:endParaRPr lang="ru-RU" sz="2500" dirty="0" smtClean="0"/>
          </a:p>
          <a:p>
            <a:r>
              <a:rPr lang="en-US" sz="2500" dirty="0" smtClean="0"/>
              <a:t> </a:t>
            </a:r>
            <a:endParaRPr lang="ru-RU" sz="2500" dirty="0" smtClean="0"/>
          </a:p>
          <a:p>
            <a:r>
              <a:rPr lang="ru-RU" sz="2500" b="1" dirty="0" smtClean="0"/>
              <a:t>Движения</a:t>
            </a:r>
            <a:endParaRPr lang="ru-RU" sz="2500" dirty="0" smtClean="0"/>
          </a:p>
          <a:p>
            <a:r>
              <a:rPr lang="ru-RU" sz="2500" dirty="0" smtClean="0"/>
              <a:t>I. Дети показывают на пальцах, сколько было обезьянок.</a:t>
            </a:r>
          </a:p>
          <a:p>
            <a:r>
              <a:rPr lang="ru-RU" sz="2500" dirty="0" smtClean="0"/>
              <a:t>Потом, сближая ладони, показывают размер обезьянок. Затем, изображают, как обезьянки прыгают.</a:t>
            </a:r>
          </a:p>
          <a:p>
            <a:endParaRPr lang="ru-RU" dirty="0"/>
          </a:p>
        </p:txBody>
      </p:sp>
      <p:pic>
        <p:nvPicPr>
          <p:cNvPr id="4" name="Kalimba.mp3">
            <a:hlinkClick r:id="" action="ppaction://media"/>
          </p:cNvPr>
          <p:cNvPicPr>
            <a:picLocks noChangeAspect="1"/>
          </p:cNvPicPr>
          <p:nvPr>
            <a:audioFile r:link="rId1"/>
            <p:extLst>
              <p:ext uri="{DAA4B4D4-6D71-4841-9C94-3DE7FCFB9230}">
                <p14:media xmlns="" xmlns:p14="http://schemas.microsoft.com/office/powerpoint/2010/main" r:link="rId3"/>
              </p:ext>
            </p:extLst>
          </p:nvPr>
        </p:nvPicPr>
        <p:blipFill>
          <a:blip r:embed="rId4"/>
          <a:stretch>
            <a:fillRect/>
          </a:stretch>
        </p:blipFill>
        <p:spPr>
          <a:xfrm>
            <a:off x="8572528" y="6429396"/>
            <a:ext cx="304800" cy="3048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6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428625"/>
            <a:ext cx="8329613" cy="5880100"/>
          </a:xfrm>
        </p:spPr>
        <p:txBody>
          <a:bodyPr>
            <a:normAutofit fontScale="55000" lnSpcReduction="20000"/>
          </a:bodyPr>
          <a:lstStyle/>
          <a:p>
            <a:pPr lvl="0"/>
            <a:r>
              <a:rPr lang="ru-RU" sz="2500" dirty="0" smtClean="0"/>
              <a:t>Дети показывают, что обезьянка упала и сильно ударилась головой.</a:t>
            </a:r>
          </a:p>
          <a:p>
            <a:pPr lvl="0"/>
            <a:r>
              <a:rPr lang="ru-RU" sz="2500" dirty="0" smtClean="0"/>
              <a:t>Дети показывают, как мама зовет доктора. Дети изображают строгого доктора.</a:t>
            </a:r>
          </a:p>
          <a:p>
            <a:pPr lvl="0"/>
            <a:r>
              <a:rPr lang="ru-RU" sz="2500" dirty="0" smtClean="0"/>
              <a:t>Дети грозят пальчиком расшалившимся обезьянам и строго произносят слова доктора.</a:t>
            </a:r>
          </a:p>
          <a:p>
            <a:r>
              <a:rPr lang="ru-RU" sz="2500" dirty="0" smtClean="0"/>
              <a:t> </a:t>
            </a:r>
          </a:p>
          <a:p>
            <a:r>
              <a:rPr lang="ru-RU" sz="2500" dirty="0" smtClean="0"/>
              <a:t>Важно использовать один прием длительное время, чтобы он превратился в ритуал, своеобразную медитацию, которая позволяет ребенку успокоиться и перейти в рабочее состояние.</a:t>
            </a:r>
          </a:p>
          <a:p>
            <a:r>
              <a:rPr lang="ru-RU" sz="2500" dirty="0" smtClean="0"/>
              <a:t> </a:t>
            </a:r>
          </a:p>
          <a:p>
            <a:r>
              <a:rPr lang="ru-RU" sz="2500" dirty="0" smtClean="0"/>
              <a:t>Известно, что неподвижная поза для младшего школьника гораздо утомительнее для организма, чем движения. Двигательная активность школьника в школе должна составлять не менее 2 часов. Большая часть ее предоставляется ребенку на переменах, уроках физкультуры. На уроке также необходимо проводить различные физкультминутки, динамические паузы, или очень часто менять позы детей и изучать необходимый учебный материал в движении. И стихотворения, в данном случае, также оказываются, очень полезны.</a:t>
            </a:r>
          </a:p>
          <a:p>
            <a:r>
              <a:rPr lang="ru-RU" sz="2500" dirty="0" smtClean="0"/>
              <a:t>Если на уроке запланировано ввести нечто новое, то самый подходящий момент для этого - сразу после «ритмической» части урока.</a:t>
            </a:r>
          </a:p>
          <a:p>
            <a:r>
              <a:rPr lang="ru-RU" sz="2500" dirty="0" smtClean="0"/>
              <a:t>В последние пять или десять минут урока необходимо вновь сосредоточить внимание детей и вновь собрать весь класс вместе. Это можно сделать, рассказав им небольшую историю на языке. Что касается содержания таких рассказов, то это зависит от возраста детей, например, сказки, басни, легенды. Особенно хорошо подходят для этой цели </a:t>
            </a:r>
            <a:r>
              <a:rPr lang="ru-RU" sz="2500" dirty="0" err="1" smtClean="0"/>
              <a:t>таке</a:t>
            </a:r>
            <a:r>
              <a:rPr lang="ru-RU" sz="2500" dirty="0" smtClean="0"/>
              <a:t> истории, которые содержат рефрены с четким ритмом. Практика показывает, что дети очень быстро и с удовольствием подхватывают такие рефрены. В качестве примера из английского языка можно назвать сказку про «Пряничного мальчика» с таким рефреном:</a:t>
            </a:r>
          </a:p>
          <a:p>
            <a:r>
              <a:rPr lang="ru-RU" sz="2500" dirty="0" smtClean="0"/>
              <a:t> </a:t>
            </a:r>
          </a:p>
          <a:p>
            <a:r>
              <a:rPr lang="en-US" sz="2500" dirty="0" smtClean="0"/>
              <a:t>Run, run, as fast as you can,</a:t>
            </a:r>
            <a:endParaRPr lang="ru-RU" sz="2500" dirty="0" smtClean="0"/>
          </a:p>
          <a:p>
            <a:r>
              <a:rPr lang="en-US" sz="2500" dirty="0" smtClean="0"/>
              <a:t>You can’t catch me,</a:t>
            </a:r>
            <a:endParaRPr lang="ru-RU" sz="2500" dirty="0" smtClean="0"/>
          </a:p>
          <a:p>
            <a:endParaRPr lang="ru-RU" dirty="0"/>
          </a:p>
        </p:txBody>
      </p:sp>
      <p:pic>
        <p:nvPicPr>
          <p:cNvPr id="4" name="Kalimba.mp3">
            <a:hlinkClick r:id="" action="ppaction://media"/>
          </p:cNvPr>
          <p:cNvPicPr>
            <a:picLocks noChangeAspect="1"/>
          </p:cNvPicPr>
          <p:nvPr>
            <a:audioFile r:link="rId1"/>
            <p:extLst>
              <p:ext uri="{DAA4B4D4-6D71-4841-9C94-3DE7FCFB9230}">
                <p14:media xmlns="" xmlns:p14="http://schemas.microsoft.com/office/powerpoint/2010/main" r:link="rId3"/>
              </p:ext>
            </p:extLst>
          </p:nvPr>
        </p:nvPicPr>
        <p:blipFill>
          <a:blip r:embed="rId4"/>
          <a:stretch>
            <a:fillRect/>
          </a:stretch>
        </p:blipFill>
        <p:spPr>
          <a:xfrm>
            <a:off x="8572528" y="6357958"/>
            <a:ext cx="304800" cy="3048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6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14282" y="142852"/>
            <a:ext cx="8115331" cy="6715148"/>
          </a:xfrm>
        </p:spPr>
        <p:txBody>
          <a:bodyPr>
            <a:noAutofit/>
          </a:bodyPr>
          <a:lstStyle/>
          <a:p>
            <a:r>
              <a:rPr lang="en-US" sz="1400" dirty="0" smtClean="0"/>
              <a:t>I’m the gingerbread man.</a:t>
            </a:r>
            <a:endParaRPr lang="ru-RU" sz="1400" dirty="0" smtClean="0"/>
          </a:p>
          <a:p>
            <a:r>
              <a:rPr lang="en-US" sz="1400" dirty="0" smtClean="0"/>
              <a:t> </a:t>
            </a:r>
            <a:endParaRPr lang="ru-RU" sz="1400" dirty="0" smtClean="0"/>
          </a:p>
          <a:p>
            <a:r>
              <a:rPr lang="ru-RU" sz="1400" dirty="0" smtClean="0"/>
              <a:t>Или «Смешной кролик Бани», где следующие слова повторяются шесть раз:</a:t>
            </a:r>
          </a:p>
          <a:p>
            <a:r>
              <a:rPr lang="en-US" sz="1400" dirty="0" smtClean="0"/>
              <a:t>I’m big Mr. Goat, I’m here to stay,</a:t>
            </a:r>
            <a:endParaRPr lang="ru-RU" sz="1400" dirty="0" smtClean="0"/>
          </a:p>
          <a:p>
            <a:r>
              <a:rPr lang="en-US" sz="1400" dirty="0" smtClean="0"/>
              <a:t>I shall eat you up, if you don’t go away.</a:t>
            </a:r>
            <a:endParaRPr lang="ru-RU" sz="1400" dirty="0" smtClean="0"/>
          </a:p>
          <a:p>
            <a:r>
              <a:rPr lang="en-US" sz="1400" dirty="0" smtClean="0"/>
              <a:t> </a:t>
            </a:r>
            <a:endParaRPr lang="ru-RU" sz="1400" dirty="0" smtClean="0"/>
          </a:p>
          <a:p>
            <a:r>
              <a:rPr lang="ru-RU" sz="1400" dirty="0" smtClean="0"/>
              <a:t>Также есть огромное количество стихов, скороговорок, песен, которые можно использовать в качестве фонетической зарядки. Её цель:</a:t>
            </a:r>
          </a:p>
          <a:p>
            <a:pPr lvl="0"/>
            <a:r>
              <a:rPr lang="ru-RU" sz="1400" dirty="0" smtClean="0"/>
              <a:t>Предвосхищение и снятие появления возможных фонетических сложностей любого порядка – слуховых, произносительных, ритмико-интонационных.</a:t>
            </a:r>
          </a:p>
          <a:p>
            <a:pPr lvl="0"/>
            <a:r>
              <a:rPr lang="ru-RU" sz="1400" dirty="0" smtClean="0"/>
              <a:t>Отработка фонетических навыков, которые по какой-либо причине оказались недостаточно сформированными.</a:t>
            </a:r>
          </a:p>
          <a:p>
            <a:r>
              <a:rPr lang="ru-RU" sz="1400" dirty="0" smtClean="0"/>
              <a:t> </a:t>
            </a:r>
          </a:p>
          <a:p>
            <a:r>
              <a:rPr lang="ru-RU" sz="1400" dirty="0" smtClean="0"/>
              <a:t>Поэтому у фонетической зарядки нет и не может быть фиксированного места на уроке. На некоторых уроках она вообще бывает лишней.</a:t>
            </a:r>
          </a:p>
          <a:p>
            <a:r>
              <a:rPr lang="ru-RU" sz="1400" dirty="0" smtClean="0"/>
              <a:t>Её место на уроке зависит от последовательности выполнения тех заданий, где ученики могут столкнуться с трудностями. Фонетическая зарядка помогает их предвосхитить и избежать. Приведу примеры таких стихотворений;</a:t>
            </a:r>
          </a:p>
          <a:p>
            <a:r>
              <a:rPr lang="ru-RU" sz="1400" i="1" dirty="0" smtClean="0"/>
              <a:t>На отдельные звуки</a:t>
            </a:r>
            <a:r>
              <a:rPr lang="en-US" sz="1400" i="1" dirty="0" smtClean="0"/>
              <a:t>:</a:t>
            </a:r>
            <a:endParaRPr lang="ru-RU" sz="1400" dirty="0" smtClean="0"/>
          </a:p>
          <a:p>
            <a:r>
              <a:rPr lang="en-US" sz="1400" dirty="0" smtClean="0"/>
              <a:t> </a:t>
            </a:r>
            <a:endParaRPr lang="ru-RU" sz="1400" dirty="0" smtClean="0"/>
          </a:p>
          <a:p>
            <a:r>
              <a:rPr lang="en-US" sz="1400" dirty="0" smtClean="0"/>
              <a:t>A black cat sat on a mat A bird with a beak</a:t>
            </a:r>
            <a:endParaRPr lang="ru-RU" sz="1400" dirty="0" smtClean="0"/>
          </a:p>
          <a:p>
            <a:r>
              <a:rPr lang="en-US" sz="1400" dirty="0" smtClean="0"/>
              <a:t>And ate a fat rat. Wanted to speak</a:t>
            </a:r>
            <a:endParaRPr lang="ru-RU" sz="1400" dirty="0" smtClean="0"/>
          </a:p>
          <a:p>
            <a:r>
              <a:rPr lang="en-US" sz="1400" dirty="0" smtClean="0"/>
              <a:t> </a:t>
            </a:r>
            <a:endParaRPr lang="ru-RU" sz="1400" dirty="0" smtClean="0"/>
          </a:p>
          <a:p>
            <a:r>
              <a:rPr lang="en-US" sz="1400" dirty="0" smtClean="0"/>
              <a:t>I scream, you scream Jack Hall, he is small.</a:t>
            </a:r>
            <a:endParaRPr lang="ru-RU" sz="1400" dirty="0" smtClean="0"/>
          </a:p>
          <a:p>
            <a:r>
              <a:rPr lang="en-US" sz="1400" dirty="0" smtClean="0"/>
              <a:t>We all scream for ice-cream. Little Jack Horner sat in a corner.</a:t>
            </a:r>
            <a:endParaRPr lang="ru-RU" sz="1400" dirty="0" smtClean="0"/>
          </a:p>
          <a:p>
            <a:endParaRPr lang="ru-RU" sz="1400" dirty="0"/>
          </a:p>
        </p:txBody>
      </p:sp>
      <p:pic>
        <p:nvPicPr>
          <p:cNvPr id="4" name="Kalimba.mp3">
            <a:hlinkClick r:id="" action="ppaction://media"/>
          </p:cNvPr>
          <p:cNvPicPr>
            <a:picLocks noChangeAspect="1"/>
          </p:cNvPicPr>
          <p:nvPr>
            <a:audioFile r:link="rId1"/>
            <p:extLst>
              <p:ext uri="{DAA4B4D4-6D71-4841-9C94-3DE7FCFB9230}">
                <p14:media xmlns="" xmlns:p14="http://schemas.microsoft.com/office/powerpoint/2010/main" r:link="rId3"/>
              </p:ext>
            </p:extLst>
          </p:nvPr>
        </p:nvPicPr>
        <p:blipFill>
          <a:blip r:embed="rId4"/>
          <a:stretch>
            <a:fillRect/>
          </a:stretch>
        </p:blipFill>
        <p:spPr>
          <a:xfrm>
            <a:off x="8501090" y="635795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6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642938"/>
            <a:ext cx="8329613" cy="5665787"/>
          </a:xfrm>
        </p:spPr>
        <p:txBody>
          <a:bodyPr>
            <a:normAutofit fontScale="55000" lnSpcReduction="20000"/>
          </a:bodyPr>
          <a:lstStyle/>
          <a:p>
            <a:r>
              <a:rPr lang="ru-RU" dirty="0" smtClean="0"/>
              <a:t> </a:t>
            </a:r>
            <a:r>
              <a:rPr lang="ru-RU" sz="2500" i="1" dirty="0" smtClean="0"/>
              <a:t>На грамматические явления:</a:t>
            </a:r>
            <a:endParaRPr lang="ru-RU" sz="2500" dirty="0" smtClean="0"/>
          </a:p>
          <a:p>
            <a:endParaRPr lang="ru-RU" sz="2500" dirty="0" smtClean="0"/>
          </a:p>
          <a:p>
            <a:r>
              <a:rPr lang="en-US" sz="2500" dirty="0" smtClean="0"/>
              <a:t>I am Jack</a:t>
            </a:r>
            <a:r>
              <a:rPr lang="ru-RU" sz="2500" dirty="0" smtClean="0"/>
              <a:t>. </a:t>
            </a:r>
            <a:r>
              <a:rPr lang="en-US" sz="2500" dirty="0" smtClean="0"/>
              <a:t>You are Jill. I have a hare, I have a bear,</a:t>
            </a:r>
            <a:endParaRPr lang="ru-RU" sz="2500" dirty="0" smtClean="0"/>
          </a:p>
          <a:p>
            <a:r>
              <a:rPr lang="en-US" sz="2500" dirty="0" smtClean="0"/>
              <a:t>She is Kate. He is Bill. My toys are here, my toys are there.</a:t>
            </a:r>
            <a:endParaRPr lang="ru-RU" sz="2500" dirty="0" smtClean="0"/>
          </a:p>
          <a:p>
            <a:r>
              <a:rPr lang="ru-RU" sz="2500" i="1" dirty="0" smtClean="0"/>
              <a:t>На лексику</a:t>
            </a:r>
            <a:r>
              <a:rPr lang="en-US" sz="2500" i="1" dirty="0" smtClean="0"/>
              <a:t>:</a:t>
            </a:r>
            <a:endParaRPr lang="ru-RU" sz="2500" dirty="0" smtClean="0"/>
          </a:p>
          <a:p>
            <a:r>
              <a:rPr lang="en-US" sz="2500" dirty="0" smtClean="0"/>
              <a:t>I love my father, I love my mother, I like fish, I like eggs,</a:t>
            </a:r>
            <a:endParaRPr lang="ru-RU" sz="2500" dirty="0" smtClean="0"/>
          </a:p>
          <a:p>
            <a:r>
              <a:rPr lang="en-US" sz="2500" dirty="0" smtClean="0"/>
              <a:t>I love my sister, I like cheese and meat.</a:t>
            </a:r>
            <a:endParaRPr lang="ru-RU" sz="2500" dirty="0" smtClean="0"/>
          </a:p>
          <a:p>
            <a:r>
              <a:rPr lang="en-US" sz="2500" dirty="0" smtClean="0"/>
              <a:t>And my big brother. I like cakes and biscuits</a:t>
            </a:r>
            <a:endParaRPr lang="ru-RU" sz="2500" dirty="0" smtClean="0"/>
          </a:p>
          <a:p>
            <a:r>
              <a:rPr lang="en-US" sz="2500" dirty="0" smtClean="0"/>
              <a:t>In fact I like to eat.</a:t>
            </a:r>
            <a:endParaRPr lang="ru-RU" sz="2500" dirty="0" smtClean="0"/>
          </a:p>
          <a:p>
            <a:r>
              <a:rPr lang="ru-RU" sz="2500" dirty="0" smtClean="0"/>
              <a:t>Правда, разграничение таких стихотворений по аспектам языка весьма условно.</a:t>
            </a:r>
          </a:p>
          <a:p>
            <a:r>
              <a:rPr lang="ru-RU" sz="2500" dirty="0" smtClean="0"/>
              <a:t> </a:t>
            </a:r>
          </a:p>
          <a:p>
            <a:r>
              <a:rPr lang="ru-RU" sz="2500" dirty="0" smtClean="0"/>
              <a:t>Подводя итог, хочется сказать, что использование стихов и песен на уроке:</a:t>
            </a:r>
          </a:p>
          <a:p>
            <a:pPr lvl="0"/>
            <a:r>
              <a:rPr lang="ru-RU" sz="2500" dirty="0" smtClean="0"/>
              <a:t>позволяет индивидуализировать процесс обучения.</a:t>
            </a:r>
          </a:p>
          <a:p>
            <a:pPr lvl="0"/>
            <a:r>
              <a:rPr lang="ru-RU" sz="2500" dirty="0" smtClean="0"/>
              <a:t>повышает мотивацию обучения</a:t>
            </a:r>
          </a:p>
          <a:p>
            <a:pPr lvl="0"/>
            <a:r>
              <a:rPr lang="ru-RU" sz="2500" dirty="0" smtClean="0"/>
              <a:t>наполняет урок эмоциональной окраской</a:t>
            </a:r>
          </a:p>
          <a:p>
            <a:pPr lvl="0"/>
            <a:r>
              <a:rPr lang="ru-RU" sz="2500" dirty="0" smtClean="0"/>
              <a:t>активизирует деятельность учащегося</a:t>
            </a:r>
          </a:p>
          <a:p>
            <a:r>
              <a:rPr lang="ru-RU" sz="2500" dirty="0" smtClean="0"/>
              <a:t>Совершенно невозможно установить какие-либо строгие и жесткие правила. Каждый отдельный урок – уникален. И как сказал один американский специалист: «Хорошее преподавание языка – это искусство». Отличительной чертой хорошего учителя является то, что в любой момент он инстинктивно знает, как именно воспользоваться нужным учебным средством. Это ключевое требование. Огромное значение имеет и артистический элемент в использовании стихов и песен, что в первую очередь и, главным образом, выражается в манере и методе ведения урока. Учитель должен стремиться вызывать положительное отношение к предмету. Доброжелательный тон педагога – важный момент здоровье сберегающих технологий.</a:t>
            </a:r>
          </a:p>
        </p:txBody>
      </p:sp>
      <p:pic>
        <p:nvPicPr>
          <p:cNvPr id="4" name="Kalimba.mp3">
            <a:hlinkClick r:id="" action="ppaction://media"/>
          </p:cNvPr>
          <p:cNvPicPr>
            <a:picLocks noChangeAspect="1"/>
          </p:cNvPicPr>
          <p:nvPr>
            <a:audioFile r:link="rId1"/>
            <p:extLst>
              <p:ext uri="{DAA4B4D4-6D71-4841-9C94-3DE7FCFB9230}">
                <p14:media xmlns="" xmlns:p14="http://schemas.microsoft.com/office/powerpoint/2010/main" r:link="rId3"/>
              </p:ext>
            </p:extLst>
          </p:nvPr>
        </p:nvPicPr>
        <p:blipFill>
          <a:blip r:embed="rId4"/>
          <a:stretch>
            <a:fillRect/>
          </a:stretch>
        </p:blipFill>
        <p:spPr>
          <a:xfrm>
            <a:off x="8572528" y="6429396"/>
            <a:ext cx="304800" cy="3048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6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600200"/>
            <a:ext cx="8229600" cy="4708525"/>
          </a:xfrm>
        </p:spPr>
        <p:txBody>
          <a:bodyPr>
            <a:normAutofit fontScale="55000" lnSpcReduction="20000"/>
          </a:bodyPr>
          <a:lstStyle/>
          <a:p>
            <a:r>
              <a:rPr lang="ru-RU" sz="2500" dirty="0" smtClean="0"/>
              <a:t>Прохлопать ритм, угадать или практически узнать стишок по ритму, слушать и наблюдать, или даже «жужжать», петь, шлепать или говорить громко, изображать действиями то, что поют или декламируют другие – разнообразие форм бесконечно. И дело учителя – составить «композицию» так, чтобы дети участвовали в различных формах деятельности с огромной радостью и самозабвением, и в конце урока класс оказался отдохнувшим, несмотря на то, что, на самом деле, дети «работали» самым добросовестным образом.</a:t>
            </a:r>
          </a:p>
          <a:p>
            <a:r>
              <a:rPr lang="ru-RU" sz="2500" dirty="0" smtClean="0"/>
              <a:t> </a:t>
            </a:r>
          </a:p>
          <a:p>
            <a:r>
              <a:rPr lang="ru-RU" sz="2500" dirty="0" smtClean="0"/>
              <a:t> </a:t>
            </a:r>
          </a:p>
          <a:p>
            <a:r>
              <a:rPr lang="ru-RU" sz="2500" dirty="0" smtClean="0"/>
              <a:t>ИСТОЧНИКИ МАТЕРИАЛОВ:</a:t>
            </a:r>
          </a:p>
          <a:p>
            <a:r>
              <a:rPr lang="ru-RU" sz="2500" dirty="0" smtClean="0"/>
              <a:t> </a:t>
            </a:r>
          </a:p>
          <a:p>
            <a:pPr lvl="0"/>
            <a:r>
              <a:rPr lang="ru-RU" sz="2500" dirty="0" err="1" smtClean="0"/>
              <a:t>Йаффке</a:t>
            </a:r>
            <a:r>
              <a:rPr lang="ru-RU" sz="2500" dirty="0" smtClean="0"/>
              <a:t> К. «Преподавание иностранных языков в начальной школе – как и почему?» Московский Центр </a:t>
            </a:r>
            <a:r>
              <a:rPr lang="ru-RU" sz="2500" dirty="0" err="1" smtClean="0"/>
              <a:t>вальдорфской</a:t>
            </a:r>
            <a:r>
              <a:rPr lang="ru-RU" sz="2500" dirty="0" smtClean="0"/>
              <a:t> педагогики, 1994</a:t>
            </a:r>
          </a:p>
          <a:p>
            <a:pPr lvl="0"/>
            <a:r>
              <a:rPr lang="ru-RU" sz="2500" dirty="0" smtClean="0"/>
              <a:t>Захарченко И. « 700 английских рифмовок»</a:t>
            </a:r>
          </a:p>
          <a:p>
            <a:r>
              <a:rPr lang="ru-RU" sz="2500" dirty="0" smtClean="0"/>
              <a:t>     «</a:t>
            </a:r>
            <a:r>
              <a:rPr lang="ru-RU" sz="2500" dirty="0" err="1" smtClean="0"/>
              <a:t>Владос</a:t>
            </a:r>
            <a:r>
              <a:rPr lang="ru-RU" sz="2500" dirty="0" smtClean="0"/>
              <a:t>», М. 1999</a:t>
            </a:r>
          </a:p>
          <a:p>
            <a:pPr lvl="0"/>
            <a:r>
              <a:rPr lang="ru-RU" sz="2500" dirty="0" smtClean="0"/>
              <a:t>Соловова Е. «Методика обучения иностранным языкам»</a:t>
            </a:r>
          </a:p>
          <a:p>
            <a:r>
              <a:rPr lang="ru-RU" sz="2500" dirty="0" smtClean="0"/>
              <a:t>    «Просвещение» 2003</a:t>
            </a:r>
          </a:p>
          <a:p>
            <a:r>
              <a:rPr lang="ru-RU" sz="2500" dirty="0" smtClean="0"/>
              <a:t>     4. «Иностранные языки в школе» 1978 №2</a:t>
            </a:r>
          </a:p>
          <a:p>
            <a:r>
              <a:rPr lang="ru-RU" sz="2500" dirty="0" smtClean="0"/>
              <a:t> </a:t>
            </a:r>
          </a:p>
          <a:p>
            <a:r>
              <a:rPr lang="ru-RU" dirty="0" smtClean="0"/>
              <a:t> </a:t>
            </a:r>
          </a:p>
          <a:p>
            <a:r>
              <a:rPr lang="ru-RU" dirty="0" smtClean="0"/>
              <a:t> </a:t>
            </a:r>
          </a:p>
          <a:p>
            <a:endParaRPr lang="ru-RU" dirty="0"/>
          </a:p>
        </p:txBody>
      </p:sp>
      <p:pic>
        <p:nvPicPr>
          <p:cNvPr id="4" name="Kalimba.mp3">
            <a:hlinkClick r:id="" action="ppaction://media"/>
          </p:cNvPr>
          <p:cNvPicPr>
            <a:picLocks noChangeAspect="1"/>
          </p:cNvPicPr>
          <p:nvPr>
            <a:audioFile r:link="rId1"/>
            <p:extLst>
              <p:ext uri="{DAA4B4D4-6D71-4841-9C94-3DE7FCFB9230}">
                <p14:media xmlns="" xmlns:p14="http://schemas.microsoft.com/office/powerpoint/2010/main" r:link="rId3"/>
              </p:ext>
            </p:extLst>
          </p:nvPr>
        </p:nvPicPr>
        <p:blipFill>
          <a:blip r:embed="rId4"/>
          <a:stretch>
            <a:fillRect/>
          </a:stretch>
        </p:blipFill>
        <p:spPr>
          <a:xfrm>
            <a:off x="8572528" y="6429396"/>
            <a:ext cx="304800" cy="304800"/>
          </a:xfrm>
          <a:prstGeom prst="rect">
            <a:avLst/>
          </a:prstGeom>
        </p:spPr>
      </p:pic>
    </p:spTree>
  </p:cSld>
  <p:clrMapOvr>
    <a:masterClrMapping/>
  </p:clrMapOvr>
  <p:transition advClick="0" advTm="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6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4294967295"/>
          </p:nvPr>
        </p:nvSpPr>
        <p:spPr>
          <a:xfrm>
            <a:off x="142844" y="214291"/>
            <a:ext cx="8001056" cy="5929354"/>
          </a:xfrm>
        </p:spPr>
        <p:txBody>
          <a:bodyPr>
            <a:normAutofit fontScale="32500" lnSpcReduction="20000"/>
          </a:bodyPr>
          <a:lstStyle/>
          <a:p>
            <a:r>
              <a:rPr lang="ru-RU" sz="4300" b="1" dirty="0" smtClean="0"/>
              <a:t>ТВОРЧЕСКИЕ ПРИЕМЫ ОБУЧЕНИЯ АНГЛИЙСКОМУ ЯЗЫКУ НА НАЧАЛЬНОМ И СРЕДНЕМ ЭТАПАХ ОБУЧЕНИЯ, КАК УСЛОВИЕ СОХРАНЕНИЯ ЗДОРОВЬЯ ШКОЛЬНИКОВ.</a:t>
            </a:r>
            <a:endParaRPr lang="ru-RU" sz="4300" dirty="0" smtClean="0"/>
          </a:p>
          <a:p>
            <a:r>
              <a:rPr lang="ru-RU" sz="4300" dirty="0" smtClean="0"/>
              <a:t> </a:t>
            </a:r>
          </a:p>
          <a:p>
            <a:r>
              <a:rPr lang="ru-RU" sz="4300" dirty="0" smtClean="0"/>
              <a:t> </a:t>
            </a:r>
          </a:p>
          <a:p>
            <a:r>
              <a:rPr lang="ru-RU" sz="4300" b="1" dirty="0" smtClean="0"/>
              <a:t>Аннотация</a:t>
            </a:r>
            <a:endParaRPr lang="ru-RU" sz="4300" dirty="0" smtClean="0"/>
          </a:p>
          <a:p>
            <a:r>
              <a:rPr lang="ru-RU" sz="4300" dirty="0" smtClean="0"/>
              <a:t>Известно, что перегрузка, ставшая большим злом для современного школьника, исходит не от содержания отдельных предметов, а от отсутствия у ребенка интереса к тому, чем он занимается на уроке. Нет личностной ориентировки ребенка, не создаются условия для активного, </a:t>
            </a:r>
            <a:r>
              <a:rPr lang="ru-RU" sz="4300" dirty="0" err="1" smtClean="0"/>
              <a:t>деятельностного</a:t>
            </a:r>
            <a:r>
              <a:rPr lang="ru-RU" sz="4300" dirty="0" smtClean="0"/>
              <a:t> проживания его на уроке. Такие элементы, как звук, образность, ритм и мелодия, - это те средства, которые непосредственно и эмоционально переносят ребенка в мир нового языка. Дети всей душой отдаются звучанию и интонации нового языка. </a:t>
            </a:r>
            <a:r>
              <a:rPr lang="ru-RU" sz="4300" b="1" dirty="0" smtClean="0"/>
              <a:t>Если ребенок ощущает себя главным субъектом общения, то гораздо эффективнее и быстрее овладевает новым языковым материалом, особенно если он помогает реализовать его желания.</a:t>
            </a:r>
            <a:endParaRPr lang="ru-RU" sz="4300" dirty="0" smtClean="0"/>
          </a:p>
          <a:p>
            <a:r>
              <a:rPr lang="ru-RU" sz="4300" b="1" dirty="0" smtClean="0"/>
              <a:t>Новый языковой материал легче всего помещается в долговременную память ребенка и при необходимости оттуда извлекается, если он связан не с четко сформулированными правилами, а с яркими, пахнущими, звенящими образами</a:t>
            </a:r>
            <a:endParaRPr lang="ru-RU" sz="4300" dirty="0" smtClean="0"/>
          </a:p>
          <a:p>
            <a:r>
              <a:rPr lang="ru-RU" sz="4300" b="1" dirty="0" smtClean="0"/>
              <a:t>Использование инсценировок может решить часть организационных проблем и развить у детей с низкой заинтересованностью в обучении интерес к изучению английского языка.</a:t>
            </a:r>
            <a:endParaRPr lang="ru-RU" sz="4300" dirty="0" smtClean="0"/>
          </a:p>
          <a:p>
            <a:r>
              <a:rPr lang="ru-RU" sz="4300" dirty="0" smtClean="0"/>
              <a:t> </a:t>
            </a:r>
          </a:p>
          <a:p>
            <a:r>
              <a:rPr lang="ru-RU" sz="4300" dirty="0" smtClean="0"/>
              <a:t>Изучая английский язык, ребенок развивает свою психику, свои языковые способности, а для развития психики самые нужные витамины - эмоции. Поэтому важнейшим требованием к занятиям является яркая, радостная окраска. Только в такой обстановке ребенок будет жадно впитывать все новое и все психические процессы: запоминание, </a:t>
            </a:r>
            <a:r>
              <a:rPr lang="ru-RU" sz="4300" dirty="0" err="1" smtClean="0"/>
              <a:t>смыслопонимание</a:t>
            </a:r>
            <a:r>
              <a:rPr lang="ru-RU" sz="4300" dirty="0" smtClean="0"/>
              <a:t> и т. д. – будут работать в полную силу, непроизвольно. Но даже если организовать очень интересную игру, ребенок легко может отвлечься.</a:t>
            </a:r>
          </a:p>
          <a:p>
            <a:endParaRPr lang="ru-RU" sz="4300" dirty="0"/>
          </a:p>
        </p:txBody>
      </p:sp>
      <p:pic>
        <p:nvPicPr>
          <p:cNvPr id="5" name="Kalimba.mp3">
            <a:hlinkClick r:id="" action="ppaction://media"/>
          </p:cNvPr>
          <p:cNvPicPr>
            <a:picLocks noChangeAspect="1"/>
          </p:cNvPicPr>
          <p:nvPr>
            <a:audioFile r:link="rId1"/>
            <p:extLst>
              <p:ext uri="{DAA4B4D4-6D71-4841-9C94-3DE7FCFB9230}">
                <p14:media xmlns="" xmlns:p14="http://schemas.microsoft.com/office/powerpoint/2010/main" r:link="rId3"/>
              </p:ext>
            </p:extLst>
          </p:nvPr>
        </p:nvPicPr>
        <p:blipFill>
          <a:blip r:embed="rId4"/>
          <a:stretch>
            <a:fillRect/>
          </a:stretch>
        </p:blipFill>
        <p:spPr>
          <a:xfrm>
            <a:off x="8715404" y="6429396"/>
            <a:ext cx="304800" cy="304800"/>
          </a:xfrm>
          <a:prstGeom prst="rect">
            <a:avLst/>
          </a:prstGeom>
        </p:spPr>
      </p:pic>
    </p:spTree>
  </p:cSld>
  <p:clrMapOvr>
    <a:masterClrMapping/>
  </p:clrMapOvr>
  <p:transition advClick="0" advTm="3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805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600200"/>
            <a:ext cx="8229600" cy="4708525"/>
          </a:xfrm>
        </p:spPr>
        <p:txBody>
          <a:bodyPr>
            <a:normAutofit fontScale="55000" lnSpcReduction="20000"/>
          </a:bodyPr>
          <a:lstStyle/>
          <a:p>
            <a:endParaRPr lang="ru-RU" dirty="0" smtClean="0"/>
          </a:p>
          <a:p>
            <a:r>
              <a:rPr lang="ru-RU" dirty="0" smtClean="0"/>
              <a:t> </a:t>
            </a:r>
          </a:p>
          <a:p>
            <a:r>
              <a:rPr lang="ru-RU" dirty="0" smtClean="0"/>
              <a:t> </a:t>
            </a:r>
          </a:p>
          <a:p>
            <a:pPr>
              <a:lnSpc>
                <a:spcPct val="115000"/>
              </a:lnSpc>
              <a:spcAft>
                <a:spcPts val="1000"/>
              </a:spcAft>
              <a:tabLst>
                <a:tab pos="1123950" algn="l"/>
              </a:tabLst>
            </a:pPr>
            <a:r>
              <a:rPr lang="ru-RU" dirty="0" smtClean="0"/>
              <a:t> </a:t>
            </a:r>
            <a:endParaRPr lang="ru-RU" dirty="0" smtClean="0">
              <a:latin typeface="Calibri"/>
              <a:ea typeface="Calibri"/>
              <a:cs typeface="Times New Roman"/>
            </a:endParaRPr>
          </a:p>
          <a:p>
            <a:pPr>
              <a:lnSpc>
                <a:spcPct val="115000"/>
              </a:lnSpc>
              <a:spcAft>
                <a:spcPts val="1000"/>
              </a:spcAft>
            </a:pPr>
            <a:r>
              <a:rPr lang="ru-RU" dirty="0" smtClean="0">
                <a:latin typeface="Calibri"/>
                <a:ea typeface="Calibri"/>
                <a:cs typeface="Times New Roman"/>
              </a:rPr>
              <a:t> </a:t>
            </a:r>
          </a:p>
          <a:p>
            <a:pPr>
              <a:lnSpc>
                <a:spcPct val="115000"/>
              </a:lnSpc>
              <a:spcAft>
                <a:spcPts val="1000"/>
              </a:spcAft>
            </a:pPr>
            <a:r>
              <a:rPr lang="ru-RU" dirty="0" smtClean="0">
                <a:latin typeface="Calibri"/>
                <a:ea typeface="Calibri"/>
                <a:cs typeface="Times New Roman"/>
              </a:rPr>
              <a:t> </a:t>
            </a:r>
          </a:p>
          <a:p>
            <a:pPr>
              <a:lnSpc>
                <a:spcPct val="115000"/>
              </a:lnSpc>
              <a:spcAft>
                <a:spcPts val="1000"/>
              </a:spcAft>
            </a:pPr>
            <a:r>
              <a:rPr lang="ru-RU" dirty="0" smtClean="0">
                <a:latin typeface="Calibri"/>
                <a:ea typeface="Calibri"/>
                <a:cs typeface="Times New Roman"/>
              </a:rPr>
              <a:t> </a:t>
            </a:r>
          </a:p>
          <a:p>
            <a:pPr>
              <a:lnSpc>
                <a:spcPct val="115000"/>
              </a:lnSpc>
              <a:spcAft>
                <a:spcPts val="1000"/>
              </a:spcAft>
            </a:pPr>
            <a:r>
              <a:rPr lang="ru-RU" dirty="0" smtClean="0">
                <a:latin typeface="Calibri"/>
                <a:ea typeface="Calibri"/>
                <a:cs typeface="Times New Roman"/>
              </a:rPr>
              <a:t> </a:t>
            </a:r>
          </a:p>
          <a:p>
            <a:pPr>
              <a:lnSpc>
                <a:spcPct val="115000"/>
              </a:lnSpc>
              <a:spcAft>
                <a:spcPts val="1000"/>
              </a:spcAft>
            </a:pPr>
            <a:r>
              <a:rPr lang="ru-RU" dirty="0" smtClean="0">
                <a:latin typeface="Calibri"/>
                <a:ea typeface="Calibri"/>
                <a:cs typeface="Times New Roman"/>
              </a:rPr>
              <a:t>   </a:t>
            </a:r>
          </a:p>
          <a:p>
            <a:pPr>
              <a:lnSpc>
                <a:spcPct val="115000"/>
              </a:lnSpc>
              <a:spcAft>
                <a:spcPts val="1000"/>
              </a:spcAft>
              <a:tabLst>
                <a:tab pos="1200150" algn="l"/>
              </a:tabLst>
            </a:pPr>
            <a:r>
              <a:rPr lang="ru-RU" dirty="0" smtClean="0">
                <a:latin typeface="Calibri"/>
                <a:ea typeface="Calibri"/>
                <a:cs typeface="Times New Roman"/>
              </a:rPr>
              <a:t>	</a:t>
            </a:r>
          </a:p>
          <a:p>
            <a:endParaRPr lang="ru-RU" dirty="0" smtClean="0"/>
          </a:p>
          <a:p>
            <a:r>
              <a:rPr lang="ru-RU" dirty="0" smtClean="0"/>
              <a:t> </a:t>
            </a:r>
          </a:p>
          <a:p>
            <a:r>
              <a:rPr lang="ru-RU" dirty="0" smtClean="0"/>
              <a:t>   </a:t>
            </a:r>
          </a:p>
          <a:p>
            <a:r>
              <a:rPr lang="ru-RU" dirty="0" smtClean="0"/>
              <a:t>	</a:t>
            </a:r>
          </a:p>
          <a:p>
            <a:endParaRPr lang="ru-RU" dirty="0"/>
          </a:p>
        </p:txBody>
      </p:sp>
      <p:graphicFrame>
        <p:nvGraphicFramePr>
          <p:cNvPr id="54274" name="Object 2"/>
          <p:cNvGraphicFramePr>
            <a:graphicFrameLocks noChangeAspect="1"/>
          </p:cNvGraphicFramePr>
          <p:nvPr>
            <p:extLst>
              <p:ext uri="{D42A27DB-BD31-4B8C-83A1-F6EECF244321}">
                <p14:modId xmlns="" xmlns:p14="http://schemas.microsoft.com/office/powerpoint/2010/main" val="3328345292"/>
              </p:ext>
            </p:extLst>
          </p:nvPr>
        </p:nvGraphicFramePr>
        <p:xfrm>
          <a:off x="857224" y="2000240"/>
          <a:ext cx="3178175" cy="685800"/>
        </p:xfrm>
        <a:graphic>
          <a:graphicData uri="http://schemas.openxmlformats.org/presentationml/2006/ole">
            <p:oleObj spid="_x0000_s54276" name="Объект упаковщика для оболочки" showAsIcon="1" r:id="rId3" imgW="3178080" imgH="685440" progId="Package">
              <p:embed/>
            </p:oleObj>
          </a:graphicData>
        </a:graphic>
      </p:graphicFrame>
      <p:graphicFrame>
        <p:nvGraphicFramePr>
          <p:cNvPr id="54275" name="Object 3"/>
          <p:cNvGraphicFramePr>
            <a:graphicFrameLocks noChangeAspect="1"/>
          </p:cNvGraphicFramePr>
          <p:nvPr>
            <p:extLst>
              <p:ext uri="{D42A27DB-BD31-4B8C-83A1-F6EECF244321}">
                <p14:modId xmlns="" xmlns:p14="http://schemas.microsoft.com/office/powerpoint/2010/main" val="1880876452"/>
              </p:ext>
            </p:extLst>
          </p:nvPr>
        </p:nvGraphicFramePr>
        <p:xfrm>
          <a:off x="714348" y="4500570"/>
          <a:ext cx="3140075" cy="685800"/>
        </p:xfrm>
        <a:graphic>
          <a:graphicData uri="http://schemas.openxmlformats.org/presentationml/2006/ole">
            <p:oleObj spid="_x0000_s54277" name="Объект упаковщика для оболочки" showAsIcon="1" r:id="rId4" imgW="3139920" imgH="685440" progId="Package">
              <p:embed/>
            </p:oleObj>
          </a:graphicData>
        </a:graphic>
      </p:graphicFrame>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853939" y="1314958"/>
          <a:ext cx="5218391" cy="5384102"/>
        </p:xfrm>
        <a:graphic>
          <a:graphicData uri="http://schemas.openxmlformats.org/drawingml/2006/table">
            <a:tbl>
              <a:tblPr/>
              <a:tblGrid>
                <a:gridCol w="378207"/>
                <a:gridCol w="2621121"/>
                <a:gridCol w="2219063"/>
              </a:tblGrid>
              <a:tr h="264052">
                <a:tc gridSpan="3">
                  <a:txBody>
                    <a:bodyPr/>
                    <a:lstStyle/>
                    <a:p>
                      <a:pPr algn="ctr">
                        <a:lnSpc>
                          <a:spcPct val="115000"/>
                        </a:lnSpc>
                        <a:spcAft>
                          <a:spcPts val="0"/>
                        </a:spcAft>
                      </a:pPr>
                      <a:r>
                        <a:rPr lang="en-US" sz="1400" b="1" dirty="0" err="1">
                          <a:latin typeface="Times New Roman"/>
                          <a:ea typeface="Calibri"/>
                          <a:cs typeface="Times New Roman"/>
                        </a:rPr>
                        <a:t>Данные</a:t>
                      </a:r>
                      <a:r>
                        <a:rPr lang="en-US" sz="1400" b="1" dirty="0">
                          <a:latin typeface="Times New Roman"/>
                          <a:ea typeface="Calibri"/>
                          <a:cs typeface="Times New Roman"/>
                        </a:rPr>
                        <a:t> о </a:t>
                      </a:r>
                      <a:r>
                        <a:rPr lang="en-US" sz="1400" b="1" dirty="0" err="1">
                          <a:latin typeface="Times New Roman"/>
                          <a:ea typeface="Calibri"/>
                          <a:cs typeface="Times New Roman"/>
                        </a:rPr>
                        <a:t>заявителе</a:t>
                      </a:r>
                      <a:endParaRPr lang="ru-RU" sz="1400" dirty="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792156">
                <a:tc>
                  <a:txBody>
                    <a:bodyPr/>
                    <a:lstStyle/>
                    <a:p>
                      <a:pPr>
                        <a:lnSpc>
                          <a:spcPct val="115000"/>
                        </a:lnSpc>
                        <a:spcAft>
                          <a:spcPts val="0"/>
                        </a:spcAft>
                      </a:pPr>
                      <a:r>
                        <a:rPr lang="en-US" sz="1300">
                          <a:latin typeface="Times New Roman"/>
                          <a:ea typeface="Calibri"/>
                          <a:cs typeface="Times New Roman"/>
                        </a:rPr>
                        <a:t>1.</a:t>
                      </a:r>
                      <a:endParaRPr lang="ru-RU" sz="100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Calibri"/>
                          <a:cs typeface="Times New Roman"/>
                        </a:rPr>
                        <a:t>Полное название образовательной организации, которую представляет автор конкурсной работы</a:t>
                      </a:r>
                      <a:endParaRPr lang="ru-RU" sz="140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Calibri"/>
                          <a:ea typeface="Calibri"/>
                          <a:cs typeface="Times New Roman"/>
                        </a:rPr>
                        <a:t>МКОУ «Аваданская СОШ им. Гасанова А.Т».</a:t>
                      </a: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52">
                <a:tc>
                  <a:txBody>
                    <a:bodyPr/>
                    <a:lstStyle/>
                    <a:p>
                      <a:pPr>
                        <a:lnSpc>
                          <a:spcPct val="115000"/>
                        </a:lnSpc>
                        <a:spcAft>
                          <a:spcPts val="0"/>
                        </a:spcAft>
                      </a:pPr>
                      <a:r>
                        <a:rPr lang="en-US" sz="1300">
                          <a:latin typeface="Times New Roman"/>
                          <a:ea typeface="Calibri"/>
                          <a:cs typeface="Times New Roman"/>
                        </a:rPr>
                        <a:t>2.</a:t>
                      </a:r>
                      <a:endParaRPr lang="ru-RU" sz="100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Times New Roman"/>
                          <a:ea typeface="Calibri"/>
                          <a:cs typeface="Times New Roman"/>
                        </a:rPr>
                        <a:t>Должность заявителя</a:t>
                      </a:r>
                      <a:endParaRPr lang="ru-RU" sz="140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Calibri"/>
                          <a:cs typeface="Times New Roman"/>
                        </a:rPr>
                        <a:t>Учитель ИЯ</a:t>
                      </a:r>
                      <a:endParaRPr lang="ru-RU" sz="140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104">
                <a:tc>
                  <a:txBody>
                    <a:bodyPr/>
                    <a:lstStyle/>
                    <a:p>
                      <a:pPr>
                        <a:lnSpc>
                          <a:spcPct val="115000"/>
                        </a:lnSpc>
                        <a:spcAft>
                          <a:spcPts val="0"/>
                        </a:spcAft>
                      </a:pPr>
                      <a:r>
                        <a:rPr lang="en-US" sz="1300">
                          <a:latin typeface="Times New Roman"/>
                          <a:ea typeface="Calibri"/>
                          <a:cs typeface="Times New Roman"/>
                        </a:rPr>
                        <a:t>3.</a:t>
                      </a:r>
                      <a:endParaRPr lang="ru-RU" sz="100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Times New Roman"/>
                          <a:ea typeface="Calibri"/>
                          <a:cs typeface="Times New Roman"/>
                        </a:rPr>
                        <a:t>ФИО автора (авторов) работы</a:t>
                      </a:r>
                      <a:endParaRPr lang="ru-RU" sz="140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Calibri"/>
                          <a:cs typeface="Times New Roman"/>
                        </a:rPr>
                        <a:t>Эфендиева Зарема Ниязуллаховна</a:t>
                      </a:r>
                      <a:endParaRPr lang="ru-RU" sz="140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104">
                <a:tc>
                  <a:txBody>
                    <a:bodyPr/>
                    <a:lstStyle/>
                    <a:p>
                      <a:pPr>
                        <a:lnSpc>
                          <a:spcPct val="115000"/>
                        </a:lnSpc>
                        <a:spcAft>
                          <a:spcPts val="0"/>
                        </a:spcAft>
                      </a:pPr>
                      <a:r>
                        <a:rPr lang="en-US" sz="1300">
                          <a:latin typeface="Times New Roman"/>
                          <a:ea typeface="Calibri"/>
                          <a:cs typeface="Times New Roman"/>
                        </a:rPr>
                        <a:t>4.</a:t>
                      </a:r>
                      <a:endParaRPr lang="ru-RU" sz="100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Calibri"/>
                          <a:cs typeface="Times New Roman"/>
                        </a:rPr>
                        <a:t>Номинация, в которой представлена работа</a:t>
                      </a:r>
                      <a:endParaRPr lang="ru-RU" sz="140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400">
                          <a:solidFill>
                            <a:srgbClr val="000000"/>
                          </a:solidFill>
                          <a:latin typeface="Tahoma"/>
                          <a:ea typeface="Calibri"/>
                          <a:cs typeface="Times New Roman"/>
                        </a:rPr>
                        <a:t>Лучший образовательный проект.</a:t>
                      </a:r>
                      <a:endParaRPr lang="ru-RU" sz="140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290">
                <a:tc>
                  <a:txBody>
                    <a:bodyPr/>
                    <a:lstStyle/>
                    <a:p>
                      <a:pPr>
                        <a:lnSpc>
                          <a:spcPct val="115000"/>
                        </a:lnSpc>
                        <a:spcAft>
                          <a:spcPts val="0"/>
                        </a:spcAft>
                      </a:pPr>
                      <a:r>
                        <a:rPr lang="en-US" sz="1300">
                          <a:latin typeface="Times New Roman"/>
                          <a:ea typeface="Calibri"/>
                          <a:cs typeface="Times New Roman"/>
                        </a:rPr>
                        <a:t>5.</a:t>
                      </a:r>
                      <a:endParaRPr lang="ru-RU" sz="100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Calibri"/>
                          <a:cs typeface="Times New Roman"/>
                        </a:rPr>
                        <a:t>Контактный телефон автора и адрес электронной почты</a:t>
                      </a:r>
                      <a:endParaRPr lang="ru-RU" sz="140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Calibri"/>
                          <a:cs typeface="Times New Roman"/>
                        </a:rPr>
                        <a:t>8-928-523-22-43</a:t>
                      </a:r>
                      <a:endParaRPr lang="ru-RU" sz="1400">
                        <a:latin typeface="Calibri"/>
                        <a:ea typeface="Calibri"/>
                        <a:cs typeface="Times New Roman"/>
                      </a:endParaRPr>
                    </a:p>
                    <a:p>
                      <a:pPr>
                        <a:lnSpc>
                          <a:spcPct val="115000"/>
                        </a:lnSpc>
                        <a:spcAft>
                          <a:spcPts val="1000"/>
                        </a:spcAft>
                      </a:pPr>
                      <a:r>
                        <a:rPr lang="en-US" sz="1400">
                          <a:latin typeface="Times New Roman"/>
                          <a:ea typeface="Calibri"/>
                          <a:cs typeface="Times New Roman"/>
                        </a:rPr>
                        <a:t>ms.zarema87@list.ru</a:t>
                      </a:r>
                      <a:endParaRPr lang="ru-RU" sz="140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4313">
                <a:tc>
                  <a:txBody>
                    <a:bodyPr/>
                    <a:lstStyle/>
                    <a:p>
                      <a:pPr>
                        <a:lnSpc>
                          <a:spcPct val="115000"/>
                        </a:lnSpc>
                        <a:spcAft>
                          <a:spcPts val="0"/>
                        </a:spcAft>
                      </a:pPr>
                      <a:r>
                        <a:rPr lang="en-US" sz="1300">
                          <a:latin typeface="Times New Roman"/>
                          <a:ea typeface="Calibri"/>
                          <a:cs typeface="Times New Roman"/>
                        </a:rPr>
                        <a:t>6.</a:t>
                      </a:r>
                      <a:endParaRPr lang="ru-RU" sz="100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Times New Roman"/>
                          <a:ea typeface="Calibri"/>
                          <a:cs typeface="Times New Roman"/>
                        </a:rPr>
                        <a:t>Название работы</a:t>
                      </a:r>
                      <a:endParaRPr lang="ru-RU" sz="140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Calibri"/>
                          <a:ea typeface="Calibri"/>
                          <a:cs typeface="Times New Roman"/>
                        </a:rPr>
                        <a:t>ТВОРЧЕСКИЕ ПРИЕМЫ ОБУЧЕНИЯ АНГЛИЙСКОМУ ЯЗЫКУ НА НАЧАЛЬНОМ И СРЕДНЕМ ЭТАПАХ ОБУЧЕНИЯ, КАК УСЛОВИЕ СОХРАНЕНИЯ ЗДОРОВЬЯ ШКОЛЬНИКОВ.</a:t>
                      </a: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52">
                <a:tc>
                  <a:txBody>
                    <a:bodyPr/>
                    <a:lstStyle/>
                    <a:p>
                      <a:pPr>
                        <a:lnSpc>
                          <a:spcPct val="115000"/>
                        </a:lnSpc>
                        <a:spcAft>
                          <a:spcPts val="0"/>
                        </a:spcAft>
                      </a:pPr>
                      <a:r>
                        <a:rPr lang="en-US" sz="1300">
                          <a:latin typeface="Times New Roman"/>
                          <a:ea typeface="Calibri"/>
                          <a:cs typeface="Times New Roman"/>
                        </a:rPr>
                        <a:t>7.</a:t>
                      </a:r>
                      <a:endParaRPr lang="ru-RU" sz="100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Times New Roman"/>
                          <a:ea typeface="Calibri"/>
                          <a:cs typeface="Times New Roman"/>
                        </a:rPr>
                        <a:t>Краткая аннотация</a:t>
                      </a:r>
                      <a:endParaRPr lang="ru-RU" sz="1400">
                        <a:latin typeface="Calibri"/>
                        <a:ea typeface="Calibri"/>
                        <a:cs typeface="Times New Roman"/>
                      </a:endParaRP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Calibri"/>
                          <a:ea typeface="Calibri"/>
                          <a:cs typeface="Times New Roman"/>
                        </a:rPr>
                        <a:t>Прилагается.</a:t>
                      </a:r>
                    </a:p>
                  </a:txBody>
                  <a:tcPr marL="61342" marR="61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9089" name="Rectangle 1"/>
          <p:cNvSpPr>
            <a:spLocks noChangeArrowheads="1"/>
          </p:cNvSpPr>
          <p:nvPr/>
        </p:nvSpPr>
        <p:spPr bwMode="auto">
          <a:xfrm>
            <a:off x="1142976" y="428604"/>
            <a:ext cx="5929354"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Заявка для участия в Конкурсе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Лучший</a:t>
            </a: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инновационный</a:t>
            </a: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образовательный</a:t>
            </a: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проект</a:t>
            </a: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4" name="Kalimba.mp3">
            <a:hlinkClick r:id="" action="ppaction://media"/>
          </p:cNvPr>
          <p:cNvPicPr>
            <a:picLocks noRot="1" noChangeAspect="1"/>
          </p:cNvPicPr>
          <p:nvPr>
            <a:audioFile r:link="rId1"/>
          </p:nvPr>
        </p:nvPicPr>
        <p:blipFill>
          <a:blip r:embed="rId3"/>
          <a:stretch>
            <a:fillRect/>
          </a:stretch>
        </p:blipFill>
        <p:spPr>
          <a:xfrm>
            <a:off x="7643834" y="6429396"/>
            <a:ext cx="304800" cy="3048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6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4294967295"/>
          </p:nvPr>
        </p:nvSpPr>
        <p:spPr>
          <a:xfrm>
            <a:off x="0" y="142875"/>
            <a:ext cx="8715375" cy="6429375"/>
          </a:xfrm>
        </p:spPr>
        <p:txBody>
          <a:bodyPr>
            <a:noAutofit/>
          </a:bodyPr>
          <a:lstStyle/>
          <a:p>
            <a:r>
              <a:rPr lang="ru-RU" sz="1400" dirty="0" smtClean="0"/>
              <a:t>Для того чтобы обучение было эффективным, я стараюсь относиться к стихам и песням творчески, а не просто </a:t>
            </a:r>
            <a:r>
              <a:rPr lang="ru-RU" sz="1400" dirty="0" err="1" smtClean="0"/>
              <a:t>пропевать</a:t>
            </a:r>
            <a:r>
              <a:rPr lang="ru-RU" sz="1400" dirty="0" smtClean="0"/>
              <a:t> или проговаривать их от начала до конца. А именно – менять местами куплеты, заменять слова, создавая проблемные ситуации для </a:t>
            </a:r>
            <a:r>
              <a:rPr lang="ru-RU" sz="1400" dirty="0" err="1" smtClean="0"/>
              <a:t>смыслопонимания</a:t>
            </a:r>
            <a:r>
              <a:rPr lang="ru-RU" sz="1400" dirty="0" smtClean="0"/>
              <a:t>, несколько раз проговаривать или </a:t>
            </a:r>
            <a:r>
              <a:rPr lang="ru-RU" sz="1400" dirty="0" err="1" smtClean="0"/>
              <a:t>пропевать</a:t>
            </a:r>
            <a:r>
              <a:rPr lang="ru-RU" sz="1400" dirty="0" smtClean="0"/>
              <a:t> отдельные фразы, связанные с наиболее важным лексическим или грамматическим материалом, придумывать новые куплеты и т. д.</a:t>
            </a:r>
          </a:p>
          <a:p>
            <a:r>
              <a:rPr lang="ru-RU" sz="1400" dirty="0" smtClean="0"/>
              <a:t>Такие элементы, как звук, образность, ритм и мелодия, - это те средства, которые непосредственно и эмоционально переносят ребенка в мир нового языка. Дети всей душой отдаются звучанию и интонации нового языка. Понимание основного смыслового содержания играет до поры до времени подчиненную роль. Знакомя детей с новыми стихами, песнями, в которых язык требует большего понимания, всегда стараюсь привести класс в нужное состояние, используя подходящие и тщательно отобранные жесты и мимику для создания яркой картины. Но и тогда дети приходят к пониманию постепенно, через несколько недель слушания и повторения этих стихов или песен.</a:t>
            </a:r>
          </a:p>
          <a:p>
            <a:r>
              <a:rPr lang="ru-RU" sz="1400" dirty="0" smtClean="0"/>
              <a:t>Сначала дети слушают как бы в полусне и увлекаются дальше учителем и всем классом как единым целым. Затем они постепенно все больше пробуждаются через свое проговаривание и жесты и, в процессе этой все расширяющейся деятельности, значение содержания становится все более понятным.</a:t>
            </a:r>
          </a:p>
          <a:p>
            <a:r>
              <a:rPr lang="ru-RU" sz="1400" dirty="0" smtClean="0"/>
              <a:t>И если я (или ребенок) буду на уроке просто рассказывать стихотворение о «потерявшейся собачке», «замерзающей птичке» и т. п., то это как ни странно, скоро надоест детям. Дети хотят на уроках </a:t>
            </a:r>
            <a:r>
              <a:rPr lang="ru-RU" sz="1400" dirty="0" err="1" smtClean="0"/>
              <a:t>самореализоваться</a:t>
            </a:r>
            <a:r>
              <a:rPr lang="ru-RU" sz="1400" dirty="0" smtClean="0"/>
              <a:t>, говорить о своих собственных чувствах, желаниях. Пусть ребенок </a:t>
            </a:r>
            <a:r>
              <a:rPr lang="ru-RU" sz="1400" b="1" i="1" dirty="0" smtClean="0"/>
              <a:t>представит</a:t>
            </a:r>
            <a:r>
              <a:rPr lang="ru-RU" sz="1400" dirty="0" smtClean="0"/>
              <a:t> </a:t>
            </a:r>
            <a:r>
              <a:rPr lang="ru-RU" sz="1400" b="1" i="1" dirty="0" smtClean="0"/>
              <a:t>себя</a:t>
            </a:r>
            <a:r>
              <a:rPr lang="ru-RU" sz="1400" dirty="0" smtClean="0"/>
              <a:t> собачкой, зайчиком, птичкой…</a:t>
            </a:r>
          </a:p>
          <a:p>
            <a:r>
              <a:rPr lang="ru-RU" sz="1400" b="1" dirty="0" smtClean="0"/>
              <a:t>Если ребенок ощущает себя главным субъектом общения, то гораздо эффективнее и быстрее овладевает новым языковым материалом, особенно если он помогает реализовать его желания.</a:t>
            </a:r>
            <a:endParaRPr lang="ru-RU" sz="1400" dirty="0" smtClean="0"/>
          </a:p>
          <a:p>
            <a:r>
              <a:rPr lang="en-US" sz="1400" dirty="0" err="1" smtClean="0"/>
              <a:t>Когда</a:t>
            </a:r>
            <a:r>
              <a:rPr lang="en-US" sz="1400" dirty="0" smtClean="0"/>
              <a:t> я </a:t>
            </a:r>
            <a:r>
              <a:rPr lang="en-US" sz="1400" dirty="0" err="1" smtClean="0"/>
              <a:t>начинаю</a:t>
            </a:r>
            <a:r>
              <a:rPr lang="en-US" sz="1400" dirty="0" smtClean="0"/>
              <a:t> </a:t>
            </a:r>
            <a:r>
              <a:rPr lang="en-US" sz="1400" dirty="0" err="1" smtClean="0"/>
              <a:t>заниматься</a:t>
            </a:r>
            <a:r>
              <a:rPr lang="en-US" sz="1400" dirty="0" smtClean="0"/>
              <a:t> </a:t>
            </a:r>
            <a:r>
              <a:rPr lang="en-US" sz="1400" dirty="0" err="1" smtClean="0"/>
              <a:t>непосредственным</a:t>
            </a:r>
            <a:r>
              <a:rPr lang="en-US" sz="1400" dirty="0" smtClean="0"/>
              <a:t> </a:t>
            </a:r>
            <a:r>
              <a:rPr lang="en-US" sz="1400" dirty="0" err="1" smtClean="0"/>
              <a:t>окружением</a:t>
            </a:r>
            <a:r>
              <a:rPr lang="en-US" sz="1400" dirty="0" smtClean="0"/>
              <a:t> </a:t>
            </a:r>
            <a:r>
              <a:rPr lang="en-US" sz="1400" dirty="0" err="1" smtClean="0"/>
              <a:t>детей</a:t>
            </a:r>
            <a:r>
              <a:rPr lang="en-US" sz="1400" dirty="0" smtClean="0"/>
              <a:t>, (</a:t>
            </a:r>
            <a:r>
              <a:rPr lang="en-US" sz="1400" dirty="0" err="1" smtClean="0"/>
              <a:t>части</a:t>
            </a:r>
            <a:r>
              <a:rPr lang="en-US" sz="1400" dirty="0" smtClean="0"/>
              <a:t> </a:t>
            </a:r>
            <a:r>
              <a:rPr lang="en-US" sz="1400" dirty="0" err="1" smtClean="0"/>
              <a:t>тела</a:t>
            </a:r>
            <a:r>
              <a:rPr lang="en-US" sz="1400" dirty="0" smtClean="0"/>
              <a:t>, </a:t>
            </a:r>
            <a:r>
              <a:rPr lang="en-US" sz="1400" dirty="0" err="1" smtClean="0"/>
              <a:t>предметы</a:t>
            </a:r>
            <a:r>
              <a:rPr lang="en-US" sz="1400" dirty="0" smtClean="0"/>
              <a:t> в </a:t>
            </a:r>
            <a:r>
              <a:rPr lang="en-US" sz="1400" dirty="0" err="1" smtClean="0"/>
              <a:t>классе</a:t>
            </a:r>
            <a:r>
              <a:rPr lang="en-US" sz="1400" dirty="0" smtClean="0"/>
              <a:t> </a:t>
            </a:r>
            <a:r>
              <a:rPr lang="en-US" sz="1400" dirty="0" err="1" smtClean="0"/>
              <a:t>или</a:t>
            </a:r>
            <a:r>
              <a:rPr lang="en-US" sz="1400" dirty="0" smtClean="0"/>
              <a:t> </a:t>
            </a:r>
            <a:r>
              <a:rPr lang="en-US" sz="1400" dirty="0" err="1" smtClean="0"/>
              <a:t>цвета</a:t>
            </a:r>
            <a:r>
              <a:rPr lang="en-US" sz="1400" dirty="0" smtClean="0"/>
              <a:t>), </a:t>
            </a:r>
            <a:r>
              <a:rPr lang="en-US" sz="1400" dirty="0" err="1" smtClean="0"/>
              <a:t>то</a:t>
            </a:r>
            <a:r>
              <a:rPr lang="en-US" sz="1400" dirty="0" smtClean="0"/>
              <a:t> </a:t>
            </a:r>
            <a:r>
              <a:rPr lang="en-US" sz="1400" dirty="0" err="1" smtClean="0"/>
              <a:t>ситуация</a:t>
            </a:r>
            <a:r>
              <a:rPr lang="en-US" sz="1400" dirty="0" smtClean="0"/>
              <a:t> </a:t>
            </a:r>
            <a:r>
              <a:rPr lang="en-US" sz="1400" dirty="0" err="1" smtClean="0"/>
              <a:t>несколько</a:t>
            </a:r>
            <a:r>
              <a:rPr lang="en-US" sz="1400" dirty="0" smtClean="0"/>
              <a:t> </a:t>
            </a:r>
            <a:r>
              <a:rPr lang="en-US" sz="1400" dirty="0" err="1" smtClean="0"/>
              <a:t>изменяется</a:t>
            </a:r>
            <a:r>
              <a:rPr lang="en-US" sz="1400" dirty="0" smtClean="0"/>
              <a:t>. В </a:t>
            </a:r>
            <a:r>
              <a:rPr lang="en-US" sz="1400" dirty="0" err="1" smtClean="0"/>
              <a:t>этой</a:t>
            </a:r>
            <a:r>
              <a:rPr lang="en-US" sz="1400" dirty="0" smtClean="0"/>
              <a:t> </a:t>
            </a:r>
            <a:r>
              <a:rPr lang="en-US" sz="1400" dirty="0" err="1" smtClean="0"/>
              <a:t>области</a:t>
            </a:r>
            <a:r>
              <a:rPr lang="en-US" sz="1400" dirty="0" smtClean="0"/>
              <a:t> </a:t>
            </a:r>
            <a:r>
              <a:rPr lang="en-US" sz="1400" dirty="0" err="1" smtClean="0"/>
              <a:t>встречается</a:t>
            </a:r>
            <a:r>
              <a:rPr lang="en-US" sz="1400" dirty="0" smtClean="0"/>
              <a:t> </a:t>
            </a:r>
            <a:r>
              <a:rPr lang="en-US" sz="1400" dirty="0" err="1" smtClean="0"/>
              <a:t>мало</a:t>
            </a:r>
            <a:r>
              <a:rPr lang="en-US" sz="1400" dirty="0" smtClean="0"/>
              <a:t> </a:t>
            </a:r>
            <a:r>
              <a:rPr lang="en-US" sz="1400" dirty="0" err="1" smtClean="0"/>
              <a:t>трудностей</a:t>
            </a:r>
            <a:r>
              <a:rPr lang="en-US" sz="1400" dirty="0" smtClean="0"/>
              <a:t>. </a:t>
            </a:r>
            <a:r>
              <a:rPr lang="en-US" sz="1400" dirty="0" err="1" smtClean="0"/>
              <a:t>Когда</a:t>
            </a:r>
            <a:r>
              <a:rPr lang="en-US" sz="1400" dirty="0" smtClean="0"/>
              <a:t> </a:t>
            </a:r>
            <a:r>
              <a:rPr lang="en-US" sz="1400" dirty="0" err="1" smtClean="0"/>
              <a:t>только</a:t>
            </a:r>
            <a:r>
              <a:rPr lang="en-US" sz="1400" dirty="0" smtClean="0"/>
              <a:t> </a:t>
            </a:r>
            <a:r>
              <a:rPr lang="en-US" sz="1400" dirty="0" err="1" smtClean="0"/>
              <a:t>возможно</a:t>
            </a:r>
            <a:r>
              <a:rPr lang="en-US" sz="1400" dirty="0" smtClean="0"/>
              <a:t>, «</a:t>
            </a:r>
            <a:r>
              <a:rPr lang="en-US" sz="1400" dirty="0" err="1" smtClean="0"/>
              <a:t>связываю</a:t>
            </a:r>
            <a:r>
              <a:rPr lang="en-US" sz="1400" dirty="0" smtClean="0"/>
              <a:t> </a:t>
            </a:r>
            <a:r>
              <a:rPr lang="en-US" sz="1400" dirty="0" err="1" smtClean="0"/>
              <a:t>слово</a:t>
            </a:r>
            <a:r>
              <a:rPr lang="en-US" sz="1400" dirty="0" smtClean="0"/>
              <a:t> с </a:t>
            </a:r>
            <a:r>
              <a:rPr lang="en-US" sz="1400" dirty="0" err="1" smtClean="0"/>
              <a:t>материальными</a:t>
            </a:r>
            <a:r>
              <a:rPr lang="en-US" sz="1400" dirty="0" smtClean="0"/>
              <a:t> </a:t>
            </a:r>
            <a:r>
              <a:rPr lang="en-US" sz="1400" dirty="0" err="1" smtClean="0"/>
              <a:t>объектами</a:t>
            </a:r>
            <a:r>
              <a:rPr lang="en-US" sz="1400" dirty="0" smtClean="0"/>
              <a:t> и </a:t>
            </a:r>
            <a:r>
              <a:rPr lang="en-US" sz="1400" dirty="0" err="1" smtClean="0"/>
              <a:t>действиями</a:t>
            </a:r>
            <a:r>
              <a:rPr lang="en-US" sz="1400" dirty="0" smtClean="0"/>
              <a:t>». </a:t>
            </a:r>
            <a:r>
              <a:rPr lang="en-US" sz="1400" dirty="0" err="1" smtClean="0"/>
              <a:t>Но</a:t>
            </a:r>
            <a:r>
              <a:rPr lang="en-US" sz="1400" dirty="0" smtClean="0"/>
              <a:t>, </a:t>
            </a:r>
            <a:r>
              <a:rPr lang="en-US" sz="1400" dirty="0" err="1" smtClean="0"/>
              <a:t>чтобы</a:t>
            </a:r>
            <a:r>
              <a:rPr lang="en-US" sz="1400" dirty="0" smtClean="0"/>
              <a:t> </a:t>
            </a:r>
            <a:r>
              <a:rPr lang="en-US" sz="1400" dirty="0" err="1" smtClean="0"/>
              <a:t>ребенок</a:t>
            </a:r>
            <a:r>
              <a:rPr lang="en-US" sz="1400" dirty="0" smtClean="0"/>
              <a:t> </a:t>
            </a:r>
            <a:r>
              <a:rPr lang="en-US" sz="1400" dirty="0" err="1" smtClean="0"/>
              <a:t>ощущал</a:t>
            </a:r>
            <a:r>
              <a:rPr lang="en-US" sz="1400" dirty="0" smtClean="0"/>
              <a:t> </a:t>
            </a:r>
            <a:r>
              <a:rPr lang="en-US" sz="1400" dirty="0" err="1" smtClean="0"/>
              <a:t>себя</a:t>
            </a:r>
            <a:r>
              <a:rPr lang="en-US" sz="1400" dirty="0" smtClean="0"/>
              <a:t> </a:t>
            </a:r>
            <a:r>
              <a:rPr lang="en-US" sz="1400" dirty="0" err="1" smtClean="0"/>
              <a:t>субъектом</a:t>
            </a:r>
            <a:r>
              <a:rPr lang="en-US" sz="1400" dirty="0" smtClean="0"/>
              <a:t> </a:t>
            </a:r>
            <a:r>
              <a:rPr lang="en-US" sz="1400" dirty="0" err="1" smtClean="0"/>
              <a:t>общения</a:t>
            </a:r>
            <a:r>
              <a:rPr lang="en-US" sz="1400" dirty="0" smtClean="0"/>
              <a:t>, </a:t>
            </a:r>
            <a:r>
              <a:rPr lang="en-US" sz="1400" dirty="0" err="1" smtClean="0"/>
              <a:t>требуется</a:t>
            </a:r>
            <a:r>
              <a:rPr lang="en-US" sz="1400" dirty="0" smtClean="0"/>
              <a:t> </a:t>
            </a:r>
            <a:r>
              <a:rPr lang="en-US" sz="1400" dirty="0" err="1" smtClean="0"/>
              <a:t>овладение</a:t>
            </a:r>
            <a:r>
              <a:rPr lang="en-US" sz="1400" dirty="0" smtClean="0"/>
              <a:t> </a:t>
            </a:r>
            <a:r>
              <a:rPr lang="en-US" sz="1400" dirty="0" err="1" smtClean="0"/>
              <a:t>искусством</a:t>
            </a:r>
            <a:r>
              <a:rPr lang="en-US" sz="1400" dirty="0" smtClean="0"/>
              <a:t> </a:t>
            </a:r>
            <a:r>
              <a:rPr lang="en-US" sz="1400" dirty="0" err="1" smtClean="0"/>
              <a:t>общаться</a:t>
            </a:r>
            <a:r>
              <a:rPr lang="en-US" sz="1400" dirty="0" smtClean="0"/>
              <a:t> </a:t>
            </a:r>
            <a:r>
              <a:rPr lang="en-US" sz="1400" dirty="0" err="1" smtClean="0"/>
              <a:t>сразу</a:t>
            </a:r>
            <a:r>
              <a:rPr lang="en-US" sz="1400" dirty="0" smtClean="0"/>
              <a:t> </a:t>
            </a:r>
            <a:r>
              <a:rPr lang="en-US" sz="1400" dirty="0" err="1" smtClean="0"/>
              <a:t>со</a:t>
            </a:r>
            <a:r>
              <a:rPr lang="en-US" sz="1400" dirty="0" smtClean="0"/>
              <a:t> </a:t>
            </a:r>
            <a:r>
              <a:rPr lang="en-US" sz="1400" dirty="0" err="1" smtClean="0"/>
              <a:t>всеми</a:t>
            </a:r>
            <a:r>
              <a:rPr lang="en-US" sz="1400" dirty="0" smtClean="0"/>
              <a:t> и с </a:t>
            </a:r>
            <a:r>
              <a:rPr lang="en-US" sz="1400" dirty="0" err="1" smtClean="0"/>
              <a:t>каждым</a:t>
            </a:r>
            <a:r>
              <a:rPr lang="en-US" sz="1400" dirty="0" smtClean="0"/>
              <a:t> </a:t>
            </a:r>
            <a:endParaRPr lang="ru-RU" sz="1400" dirty="0"/>
          </a:p>
        </p:txBody>
      </p:sp>
      <p:pic>
        <p:nvPicPr>
          <p:cNvPr id="4" name="Kalimba.mp3">
            <a:hlinkClick r:id="" action="ppaction://media"/>
          </p:cNvPr>
          <p:cNvPicPr>
            <a:picLocks noChangeAspect="1"/>
          </p:cNvPicPr>
          <p:nvPr>
            <a:audioFile r:link="rId1"/>
            <p:extLst>
              <p:ext uri="{DAA4B4D4-6D71-4841-9C94-3DE7FCFB9230}">
                <p14:media xmlns="" xmlns:p14="http://schemas.microsoft.com/office/powerpoint/2010/main" r:link="rId3"/>
              </p:ext>
            </p:extLst>
          </p:nvPr>
        </p:nvPicPr>
        <p:blipFill>
          <a:blip r:embed="rId4"/>
          <a:stretch>
            <a:fillRect/>
          </a:stretch>
        </p:blipFill>
        <p:spPr>
          <a:xfrm>
            <a:off x="8643966" y="6429396"/>
            <a:ext cx="304800" cy="3048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80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4294967295"/>
          </p:nvPr>
        </p:nvSpPr>
        <p:spPr>
          <a:xfrm>
            <a:off x="500034" y="142852"/>
            <a:ext cx="8501123" cy="6572296"/>
          </a:xfrm>
        </p:spPr>
        <p:txBody>
          <a:bodyPr>
            <a:noAutofit/>
          </a:bodyPr>
          <a:lstStyle/>
          <a:p>
            <a:r>
              <a:rPr lang="ru-RU" sz="1400" dirty="0" smtClean="0"/>
              <a:t>в отдельности. Например, при изучении частей тела стараюсь сделать так, чтобы каждый ребенок думал, что в песне или стихотворении говорится именно о его руке, ноге, его носе. Тогда удается задействовать его эмоциональную, двигательную, тактильную память. Для иллюстрации, что это означает, приведу несколько примеров из английских «стишков-действий»:</a:t>
            </a:r>
          </a:p>
          <a:p>
            <a:r>
              <a:rPr lang="ru-RU" sz="1400" dirty="0" smtClean="0"/>
              <a:t> </a:t>
            </a:r>
          </a:p>
          <a:p>
            <a:r>
              <a:rPr lang="en-US" sz="1400" dirty="0" smtClean="0"/>
              <a:t>Open them and close them, I’m standing, I’m sitting,</a:t>
            </a:r>
            <a:endParaRPr lang="ru-RU" sz="1400" dirty="0" smtClean="0"/>
          </a:p>
          <a:p>
            <a:r>
              <a:rPr lang="en-US" sz="1400" dirty="0" smtClean="0"/>
              <a:t>And lift them in the air. I’m writing, I’m knitting,</a:t>
            </a:r>
            <a:endParaRPr lang="ru-RU" sz="1400" dirty="0" smtClean="0"/>
          </a:p>
          <a:p>
            <a:r>
              <a:rPr lang="en-US" sz="1400" dirty="0" smtClean="0"/>
              <a:t>Open them and close them, I’m reading, I’m counting,</a:t>
            </a:r>
            <a:endParaRPr lang="ru-RU" sz="1400" dirty="0" smtClean="0"/>
          </a:p>
          <a:p>
            <a:r>
              <a:rPr lang="en-US" sz="1400" dirty="0" smtClean="0"/>
              <a:t>And put them on your hair. I’m swimming, I’m mounting.</a:t>
            </a:r>
            <a:endParaRPr lang="ru-RU" sz="1400" dirty="0" smtClean="0"/>
          </a:p>
          <a:p>
            <a:r>
              <a:rPr lang="en-US" sz="1400" dirty="0" smtClean="0"/>
              <a:t>Open them, and close them, I’m eating, I’m drinking,</a:t>
            </a:r>
            <a:endParaRPr lang="ru-RU" sz="1400" dirty="0" smtClean="0"/>
          </a:p>
          <a:p>
            <a:r>
              <a:rPr lang="en-US" sz="1400" dirty="0" smtClean="0"/>
              <a:t>And give a little clap. I’m talking, I’m thinking,</a:t>
            </a:r>
            <a:endParaRPr lang="ru-RU" sz="1400" dirty="0" smtClean="0"/>
          </a:p>
          <a:p>
            <a:r>
              <a:rPr lang="en-US" sz="1400" dirty="0" smtClean="0"/>
              <a:t>Open them and close them, I’m giving, I’m taking,</a:t>
            </a:r>
            <a:endParaRPr lang="ru-RU" sz="1400" dirty="0" smtClean="0"/>
          </a:p>
          <a:p>
            <a:r>
              <a:rPr lang="en-US" sz="1400" dirty="0" smtClean="0"/>
              <a:t>And put them on your lap. I’ sweeping, I’m baking.</a:t>
            </a:r>
            <a:endParaRPr lang="ru-RU" sz="1400" dirty="0" smtClean="0"/>
          </a:p>
          <a:p>
            <a:r>
              <a:rPr lang="en-US" sz="1400" dirty="0" smtClean="0"/>
              <a:t> </a:t>
            </a:r>
            <a:endParaRPr lang="ru-RU" sz="1400" dirty="0" smtClean="0"/>
          </a:p>
          <a:p>
            <a:r>
              <a:rPr lang="en-US" sz="1400" dirty="0" smtClean="0"/>
              <a:t> </a:t>
            </a:r>
            <a:endParaRPr lang="ru-RU" sz="1400" dirty="0" smtClean="0"/>
          </a:p>
          <a:p>
            <a:r>
              <a:rPr lang="en-US" sz="1400" dirty="0" smtClean="0"/>
              <a:t>These are my eyes The ceiling above our heads,</a:t>
            </a:r>
            <a:endParaRPr lang="ru-RU" sz="1400" dirty="0" smtClean="0"/>
          </a:p>
          <a:p>
            <a:r>
              <a:rPr lang="en-US" sz="1400" dirty="0" smtClean="0"/>
              <a:t>And these are my toes, The floor beneath our feet,</a:t>
            </a:r>
            <a:endParaRPr lang="ru-RU" sz="1400" dirty="0" smtClean="0"/>
          </a:p>
          <a:p>
            <a:r>
              <a:rPr lang="en-US" sz="1400" dirty="0" smtClean="0"/>
              <a:t>These are my fingers The wall around us stand,</a:t>
            </a:r>
            <a:endParaRPr lang="ru-RU" sz="1400" dirty="0" smtClean="0"/>
          </a:p>
          <a:p>
            <a:r>
              <a:rPr lang="en-US" sz="1400" dirty="0" smtClean="0"/>
              <a:t>And this is my nose. The windows look outside.</a:t>
            </a:r>
            <a:endParaRPr lang="ru-RU" sz="1400" dirty="0" smtClean="0"/>
          </a:p>
          <a:p>
            <a:r>
              <a:rPr lang="en-US" sz="1400" dirty="0" smtClean="0"/>
              <a:t>These are my knees</a:t>
            </a:r>
            <a:endParaRPr lang="ru-RU" sz="1400" dirty="0" smtClean="0"/>
          </a:p>
          <a:p>
            <a:r>
              <a:rPr lang="en-US" sz="1400" dirty="0" smtClean="0"/>
              <a:t>And this is my head,</a:t>
            </a:r>
            <a:endParaRPr lang="ru-RU" sz="1400" dirty="0" smtClean="0"/>
          </a:p>
          <a:p>
            <a:r>
              <a:rPr lang="en-US" sz="1400" dirty="0" smtClean="0"/>
              <a:t>And when I sleep</a:t>
            </a:r>
            <a:endParaRPr lang="ru-RU" sz="1400" dirty="0" smtClean="0"/>
          </a:p>
          <a:p>
            <a:r>
              <a:rPr lang="en-US" sz="1400" dirty="0" smtClean="0"/>
              <a:t>I am in bed.</a:t>
            </a:r>
            <a:endParaRPr lang="ru-RU" sz="1400" dirty="0" smtClean="0"/>
          </a:p>
          <a:p>
            <a:r>
              <a:rPr lang="en-US" sz="1400" dirty="0" smtClean="0"/>
              <a:t> </a:t>
            </a:r>
            <a:endParaRPr lang="ru-RU" sz="1400" dirty="0" smtClean="0"/>
          </a:p>
          <a:p>
            <a:endParaRPr lang="ru-RU" sz="1400" dirty="0"/>
          </a:p>
        </p:txBody>
      </p:sp>
      <p:pic>
        <p:nvPicPr>
          <p:cNvPr id="4" name="Kalimba.mp3">
            <a:hlinkClick r:id="" action="ppaction://media"/>
          </p:cNvPr>
          <p:cNvPicPr>
            <a:picLocks noChangeAspect="1"/>
          </p:cNvPicPr>
          <p:nvPr>
            <a:audioFile r:link="rId1"/>
            <p:extLst>
              <p:ext uri="{DAA4B4D4-6D71-4841-9C94-3DE7FCFB9230}">
                <p14:media xmlns="" xmlns:p14="http://schemas.microsoft.com/office/powerpoint/2010/main" r:link="rId3"/>
              </p:ext>
            </p:extLst>
          </p:nvPr>
        </p:nvPicPr>
        <p:blipFill>
          <a:blip r:embed="rId4"/>
          <a:stretch>
            <a:fillRect/>
          </a:stretch>
        </p:blipFill>
        <p:spPr>
          <a:xfrm>
            <a:off x="8715404" y="6429396"/>
            <a:ext cx="304800" cy="3048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80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14282" y="142852"/>
            <a:ext cx="8358214" cy="6572296"/>
          </a:xfrm>
        </p:spPr>
        <p:txBody>
          <a:bodyPr>
            <a:noAutofit/>
          </a:bodyPr>
          <a:lstStyle/>
          <a:p>
            <a:r>
              <a:rPr lang="ru-RU" sz="1400" dirty="0" smtClean="0"/>
              <a:t>Отдельный ребенок узнает стихотворение или песню во время декламации или пения хором с остальным классом. Как только достаточное число детей достигают определенной начальной степени уверенности относительно того, что именно они говорят или поют, наступает время для следующего шага. Например, можно ввести в хоровое исполнение элемент диалога, когда отдельные группы или «ряды» детей произносят отдельные строчки или даже целые куплеты. На более продвинутом этапе дети по одному уже могут сами проговорить всю роль, как это легко можно себе представить из следующих примеров.</a:t>
            </a:r>
          </a:p>
          <a:p>
            <a:r>
              <a:rPr lang="ru-RU" sz="1400" dirty="0" smtClean="0"/>
              <a:t>Способность к образному мышлению сформировалась у ребенка при овладении русским языком, она естественно связана во внутренней и внешней речи со словами на русском языке. Теперь предстоит связать образное мышление со словами на английском языке. Необходима опора на предметный мир.</a:t>
            </a:r>
          </a:p>
          <a:p>
            <a:r>
              <a:rPr lang="ru-RU" sz="1400" b="1" dirty="0" smtClean="0"/>
              <a:t>Новый языковой материал легче всего помещается в долговременную память ребенка и при необходимости оттуда извлекается, если он связан не с четко сформулированными правилами, а с яркими, пахнущими, звенящими образами.</a:t>
            </a:r>
            <a:endParaRPr lang="ru-RU" sz="1400" dirty="0" smtClean="0"/>
          </a:p>
          <a:p>
            <a:r>
              <a:rPr lang="ru-RU" sz="1400" dirty="0" smtClean="0"/>
              <a:t>Часто несколько тщательно выбранных (зрительных) «опор» или простых предметов одежды могут облегчить детям вхождение в роль, которую им нужно сыграть.</a:t>
            </a:r>
          </a:p>
          <a:p>
            <a:r>
              <a:rPr lang="ru-RU" sz="1400" dirty="0" smtClean="0"/>
              <a:t> </a:t>
            </a:r>
          </a:p>
          <a:p>
            <a:r>
              <a:rPr lang="en-US" sz="1400" dirty="0" smtClean="0"/>
              <a:t>“Where are you going, my pretty maid?”</a:t>
            </a:r>
            <a:endParaRPr lang="ru-RU" sz="1400" dirty="0" smtClean="0"/>
          </a:p>
          <a:p>
            <a:r>
              <a:rPr lang="en-US" sz="1400" dirty="0" smtClean="0"/>
              <a:t>“I’m going a-milking, sir”, she said.</a:t>
            </a:r>
            <a:endParaRPr lang="ru-RU" sz="1400" dirty="0" smtClean="0"/>
          </a:p>
          <a:p>
            <a:r>
              <a:rPr lang="en-US" sz="1400" dirty="0" smtClean="0"/>
              <a:t>“May I go with you, my pretty maid?”</a:t>
            </a:r>
            <a:endParaRPr lang="ru-RU" sz="1400" dirty="0" smtClean="0"/>
          </a:p>
          <a:p>
            <a:r>
              <a:rPr lang="en-US" sz="1400" dirty="0" smtClean="0"/>
              <a:t>“You’re kindly welcome, sir”, she said.</a:t>
            </a:r>
            <a:endParaRPr lang="ru-RU" sz="1400" dirty="0" smtClean="0"/>
          </a:p>
          <a:p>
            <a:r>
              <a:rPr lang="en-US" sz="1400" dirty="0" smtClean="0"/>
              <a:t>“Say, will you marry me, my pretty maid?”</a:t>
            </a:r>
            <a:endParaRPr lang="ru-RU" sz="1400" dirty="0" smtClean="0"/>
          </a:p>
          <a:p>
            <a:r>
              <a:rPr lang="en-US" sz="1400" dirty="0" smtClean="0"/>
              <a:t>“Yes, if you please, kind sir”, she said.</a:t>
            </a:r>
            <a:endParaRPr lang="ru-RU" sz="1400" dirty="0" smtClean="0"/>
          </a:p>
          <a:p>
            <a:r>
              <a:rPr lang="en-US" sz="1400" dirty="0" smtClean="0"/>
              <a:t>“What is your father, my pretty maid?”</a:t>
            </a:r>
            <a:endParaRPr lang="ru-RU" sz="1400" dirty="0" smtClean="0"/>
          </a:p>
          <a:p>
            <a:r>
              <a:rPr lang="en-US" sz="1400" dirty="0" smtClean="0"/>
              <a:t>“My father is a farmer, sir”, she said.</a:t>
            </a:r>
            <a:endParaRPr lang="ru-RU" sz="1400" dirty="0" smtClean="0"/>
          </a:p>
          <a:p>
            <a:r>
              <a:rPr lang="en-US" sz="1400" dirty="0" smtClean="0"/>
              <a:t>“What is your fortune, my pretty maid?”</a:t>
            </a:r>
            <a:endParaRPr lang="ru-RU" sz="1400" dirty="0" smtClean="0"/>
          </a:p>
          <a:p>
            <a:endParaRPr lang="ru-RU" sz="1400" dirty="0"/>
          </a:p>
        </p:txBody>
      </p:sp>
      <p:pic>
        <p:nvPicPr>
          <p:cNvPr id="4" name="Kalimba.mp3">
            <a:hlinkClick r:id="" action="ppaction://media"/>
          </p:cNvPr>
          <p:cNvPicPr>
            <a:picLocks noChangeAspect="1"/>
          </p:cNvPicPr>
          <p:nvPr>
            <a:audioFile r:link="rId1"/>
            <p:extLst>
              <p:ext uri="{DAA4B4D4-6D71-4841-9C94-3DE7FCFB9230}">
                <p14:media xmlns="" xmlns:p14="http://schemas.microsoft.com/office/powerpoint/2010/main" r:link="rId3"/>
              </p:ext>
            </p:extLst>
          </p:nvPr>
        </p:nvPicPr>
        <p:blipFill>
          <a:blip r:embed="rId4"/>
          <a:stretch>
            <a:fillRect/>
          </a:stretch>
        </p:blipFill>
        <p:spPr>
          <a:xfrm>
            <a:off x="8715404" y="65532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80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4294967295"/>
          </p:nvPr>
        </p:nvSpPr>
        <p:spPr>
          <a:xfrm>
            <a:off x="0" y="500063"/>
            <a:ext cx="8401050" cy="5808662"/>
          </a:xfrm>
        </p:spPr>
        <p:txBody>
          <a:bodyPr>
            <a:normAutofit fontScale="92500" lnSpcReduction="10000"/>
          </a:bodyPr>
          <a:lstStyle/>
          <a:p>
            <a:r>
              <a:rPr lang="en-US" sz="1400" dirty="0" smtClean="0"/>
              <a:t>“My face is my fortune, sir”, she said.</a:t>
            </a:r>
            <a:endParaRPr lang="ru-RU" sz="1400" dirty="0" smtClean="0"/>
          </a:p>
          <a:p>
            <a:r>
              <a:rPr lang="en-US" sz="1400" dirty="0" smtClean="0"/>
              <a:t>“Then I can’t marry you, my pretty maid.”</a:t>
            </a:r>
            <a:endParaRPr lang="ru-RU" sz="1400" dirty="0" smtClean="0"/>
          </a:p>
          <a:p>
            <a:r>
              <a:rPr lang="en-US" sz="1400" dirty="0" smtClean="0"/>
              <a:t>“Nobody asked you, sir”, she said</a:t>
            </a:r>
            <a:endParaRPr lang="ru-RU" sz="1400" dirty="0" smtClean="0"/>
          </a:p>
          <a:p>
            <a:r>
              <a:rPr lang="en-US" sz="1400" dirty="0" smtClean="0"/>
              <a:t> </a:t>
            </a:r>
            <a:endParaRPr lang="ru-RU" sz="1400" dirty="0" smtClean="0"/>
          </a:p>
          <a:p>
            <a:r>
              <a:rPr lang="ru-RU" sz="1400" dirty="0" smtClean="0"/>
              <a:t>В этом случае достаточно трех «опор»: маленький молочный бидон, шарф для служанки и шляпа для молодого человека. Роль хора-класса можно ограничить вставкой – своевременной - слов «</a:t>
            </a:r>
            <a:r>
              <a:rPr lang="ru-RU" sz="1400" dirty="0" err="1" smtClean="0"/>
              <a:t>she</a:t>
            </a:r>
            <a:r>
              <a:rPr lang="ru-RU" sz="1400" dirty="0" smtClean="0"/>
              <a:t> </a:t>
            </a:r>
            <a:r>
              <a:rPr lang="ru-RU" sz="1400" dirty="0" err="1" smtClean="0"/>
              <a:t>said</a:t>
            </a:r>
            <a:r>
              <a:rPr lang="ru-RU" sz="1400" dirty="0" smtClean="0"/>
              <a:t>». Отдельным детям, между прочим, очень нравится и эта роль, которая требует определенного присутствия сознания.</a:t>
            </a:r>
          </a:p>
          <a:p>
            <a:r>
              <a:rPr lang="ru-RU" sz="1400" dirty="0" smtClean="0"/>
              <a:t>Для стихотворения «</a:t>
            </a:r>
            <a:r>
              <a:rPr lang="ru-RU" sz="1400" dirty="0" err="1" smtClean="0"/>
              <a:t>Wee</a:t>
            </a:r>
            <a:r>
              <a:rPr lang="ru-RU" sz="1400" dirty="0" smtClean="0"/>
              <a:t> </a:t>
            </a:r>
            <a:r>
              <a:rPr lang="ru-RU" sz="1400" dirty="0" err="1" smtClean="0"/>
              <a:t>Willie</a:t>
            </a:r>
            <a:r>
              <a:rPr lang="ru-RU" sz="1400" dirty="0" smtClean="0"/>
              <a:t> </a:t>
            </a:r>
            <a:r>
              <a:rPr lang="ru-RU" sz="1400" dirty="0" err="1" smtClean="0"/>
              <a:t>Winkie</a:t>
            </a:r>
            <a:r>
              <a:rPr lang="ru-RU" sz="1400" dirty="0" smtClean="0"/>
              <a:t>» все, что требуется – это поставить восемь или десять учеников в пары перед классом, причем каждая пара соединяет руки и поднимает их вверх, изображая домик. Прежде чем главный «актер» начнет свой ночной пробег по улицам, ему можно дать старую рубашку, которую он наденет вместо ночной сорочки. У самого </a:t>
            </a:r>
            <a:r>
              <a:rPr lang="ru-RU" sz="1400" dirty="0" err="1" smtClean="0"/>
              <a:t>Ви</a:t>
            </a:r>
            <a:r>
              <a:rPr lang="ru-RU" sz="1400" dirty="0" smtClean="0"/>
              <a:t> – </a:t>
            </a:r>
            <a:r>
              <a:rPr lang="ru-RU" sz="1400" dirty="0" err="1" smtClean="0"/>
              <a:t>Вилли</a:t>
            </a:r>
            <a:r>
              <a:rPr lang="ru-RU" sz="1400" dirty="0" smtClean="0"/>
              <a:t> – </a:t>
            </a:r>
            <a:r>
              <a:rPr lang="ru-RU" sz="1400" dirty="0" err="1" smtClean="0"/>
              <a:t>Винки</a:t>
            </a:r>
            <a:r>
              <a:rPr lang="ru-RU" sz="1400" dirty="0" smtClean="0"/>
              <a:t> очень мало слов, потому что его задача, в основном, изобразительная. Основная часть проговаривается или </a:t>
            </a:r>
            <a:r>
              <a:rPr lang="ru-RU" sz="1400" dirty="0" err="1" smtClean="0"/>
              <a:t>пропевается</a:t>
            </a:r>
            <a:r>
              <a:rPr lang="ru-RU" sz="1400" dirty="0" smtClean="0"/>
              <a:t> другими: остальным классом или группой «певцов» или «чтецов».</a:t>
            </a:r>
          </a:p>
          <a:p>
            <a:r>
              <a:rPr lang="ru-RU" sz="1400" dirty="0" smtClean="0"/>
              <a:t> </a:t>
            </a:r>
          </a:p>
          <a:p>
            <a:r>
              <a:rPr lang="en-US" sz="1400" dirty="0" smtClean="0"/>
              <a:t>Wee Willie </a:t>
            </a:r>
            <a:r>
              <a:rPr lang="en-US" sz="1400" dirty="0" err="1" smtClean="0"/>
              <a:t>Winkie</a:t>
            </a:r>
            <a:r>
              <a:rPr lang="en-US" sz="1400" dirty="0" smtClean="0"/>
              <a:t> runs through the town,</a:t>
            </a:r>
            <a:endParaRPr lang="ru-RU" sz="1400" dirty="0" smtClean="0"/>
          </a:p>
          <a:p>
            <a:r>
              <a:rPr lang="en-US" sz="1400" dirty="0" smtClean="0"/>
              <a:t>Upstairs, downstairs in this nightgown,</a:t>
            </a:r>
            <a:endParaRPr lang="ru-RU" sz="1400" dirty="0" smtClean="0"/>
          </a:p>
          <a:p>
            <a:r>
              <a:rPr lang="en-US" sz="1400" dirty="0" smtClean="0"/>
              <a:t>Knocking at the windows, crying through the lock,</a:t>
            </a:r>
            <a:endParaRPr lang="ru-RU" sz="1400" dirty="0" smtClean="0"/>
          </a:p>
          <a:p>
            <a:r>
              <a:rPr lang="en-US" sz="1400" dirty="0" smtClean="0"/>
              <a:t>“Are the children all in bed, for now it’s nine o’clock.”</a:t>
            </a:r>
            <a:endParaRPr lang="ru-RU" sz="1400" dirty="0" smtClean="0"/>
          </a:p>
          <a:p>
            <a:r>
              <a:rPr lang="en-US" sz="1400" dirty="0" smtClean="0"/>
              <a:t> </a:t>
            </a:r>
            <a:endParaRPr lang="ru-RU" sz="1400" dirty="0" smtClean="0"/>
          </a:p>
          <a:p>
            <a:r>
              <a:rPr lang="ru-RU" sz="1400" dirty="0" smtClean="0"/>
              <a:t>В маленьком диалоге «</a:t>
            </a:r>
            <a:r>
              <a:rPr lang="ru-RU" sz="1400" dirty="0" err="1" smtClean="0"/>
              <a:t>Robert</a:t>
            </a:r>
            <a:r>
              <a:rPr lang="ru-RU" sz="1400" dirty="0" smtClean="0"/>
              <a:t> </a:t>
            </a:r>
            <a:r>
              <a:rPr lang="ru-RU" sz="1400" dirty="0" err="1" smtClean="0"/>
              <a:t>Barnes</a:t>
            </a:r>
            <a:r>
              <a:rPr lang="ru-RU" sz="1400" dirty="0" smtClean="0"/>
              <a:t>» речь и действие в конце соединяются:</a:t>
            </a:r>
          </a:p>
          <a:p>
            <a:r>
              <a:rPr lang="ru-RU" sz="1400" dirty="0" smtClean="0"/>
              <a:t> </a:t>
            </a:r>
          </a:p>
          <a:p>
            <a:r>
              <a:rPr lang="en-US" sz="1400" dirty="0" smtClean="0"/>
              <a:t>“Robert Barnes, fellow fine,</a:t>
            </a:r>
            <a:endParaRPr lang="ru-RU" sz="1400" dirty="0" smtClean="0"/>
          </a:p>
          <a:p>
            <a:r>
              <a:rPr lang="en-US" sz="1400" dirty="0" smtClean="0"/>
              <a:t>Can you shoe this horse of mine?”</a:t>
            </a:r>
            <a:endParaRPr lang="ru-RU" sz="1400" dirty="0" smtClean="0"/>
          </a:p>
          <a:p>
            <a:endParaRPr lang="ru-RU" sz="1400" dirty="0"/>
          </a:p>
        </p:txBody>
      </p:sp>
      <p:pic>
        <p:nvPicPr>
          <p:cNvPr id="5" name="Kalimba.mp3">
            <a:hlinkClick r:id="" action="ppaction://media"/>
          </p:cNvPr>
          <p:cNvPicPr>
            <a:picLocks noChangeAspect="1"/>
          </p:cNvPicPr>
          <p:nvPr>
            <a:audioFile r:link="rId1"/>
            <p:extLst>
              <p:ext uri="{DAA4B4D4-6D71-4841-9C94-3DE7FCFB9230}">
                <p14:media xmlns="" xmlns:p14="http://schemas.microsoft.com/office/powerpoint/2010/main" r:link="rId3"/>
              </p:ext>
            </p:extLst>
          </p:nvPr>
        </p:nvPicPr>
        <p:blipFill>
          <a:blip r:embed="rId4"/>
          <a:stretch>
            <a:fillRect/>
          </a:stretch>
        </p:blipFill>
        <p:spPr>
          <a:xfrm>
            <a:off x="8643966" y="6357958"/>
            <a:ext cx="304800" cy="3048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805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928688"/>
            <a:ext cx="8258175" cy="5380037"/>
          </a:xfrm>
        </p:spPr>
        <p:txBody>
          <a:bodyPr>
            <a:normAutofit fontScale="40000" lnSpcReduction="20000"/>
          </a:bodyPr>
          <a:lstStyle/>
          <a:p>
            <a:r>
              <a:rPr lang="en-US" sz="2900" dirty="0" smtClean="0"/>
              <a:t>“Yes, good sir, that I can,</a:t>
            </a:r>
            <a:endParaRPr lang="ru-RU" sz="2900" dirty="0" smtClean="0"/>
          </a:p>
          <a:p>
            <a:r>
              <a:rPr lang="en-US" sz="2900" dirty="0" smtClean="0"/>
              <a:t>As well as any other man.</a:t>
            </a:r>
            <a:endParaRPr lang="ru-RU" sz="2900" dirty="0" smtClean="0"/>
          </a:p>
          <a:p>
            <a:r>
              <a:rPr lang="en-US" sz="2900" dirty="0" smtClean="0"/>
              <a:t>Here’s a nail and there’s a prod,</a:t>
            </a:r>
            <a:endParaRPr lang="ru-RU" sz="2900" dirty="0" smtClean="0"/>
          </a:p>
          <a:p>
            <a:r>
              <a:rPr lang="en-US" sz="2900" dirty="0" smtClean="0"/>
              <a:t>And now, good sir, your horse is shod.”</a:t>
            </a:r>
            <a:endParaRPr lang="ru-RU" sz="2900" dirty="0" smtClean="0"/>
          </a:p>
          <a:p>
            <a:r>
              <a:rPr lang="en-US" sz="2900" dirty="0" smtClean="0"/>
              <a:t> </a:t>
            </a:r>
            <a:endParaRPr lang="ru-RU" sz="2900" dirty="0" smtClean="0"/>
          </a:p>
          <a:p>
            <a:r>
              <a:rPr lang="ru-RU" sz="2900" dirty="0" smtClean="0"/>
              <a:t>Немая роль лошади, которую нужно подковать, пользуется не меньшей популярностью, чем роли кузнеца или «сэра», который ведет её к кузнецу, и столь же важна для ребенка, чтобы обогатить свой эмоциональный мир. Это одна из целей, запрограммированных природой. Возможно, он хочет, став «лошадкой», проявить особую ловкость и смелость, которые окружающие в нем даже не подозревали.</a:t>
            </a:r>
          </a:p>
          <a:p>
            <a:r>
              <a:rPr lang="ru-RU" sz="2900" b="1" dirty="0" smtClean="0"/>
              <a:t>Использование инсценировок может решить часть организационных проблем и развить у детей с низкой заинтересованностью в обучении интерес к изучению английского языка.</a:t>
            </a:r>
            <a:endParaRPr lang="ru-RU" sz="2900" dirty="0" smtClean="0"/>
          </a:p>
          <a:p>
            <a:r>
              <a:rPr lang="ru-RU" sz="2900" dirty="0" smtClean="0"/>
              <a:t>Что касается хорошо известного стихотворения про «Джека и Джил», здесь мы имеем пример того, как речь и действие полностью отделяются друг от друга. Двое детей и «мама», инсценирующие эту историю, показывают все молча в соответствии со словами, которые произносят другие дети:</a:t>
            </a:r>
          </a:p>
          <a:p>
            <a:r>
              <a:rPr lang="ru-RU" sz="2900" dirty="0" smtClean="0"/>
              <a:t> </a:t>
            </a:r>
          </a:p>
          <a:p>
            <a:r>
              <a:rPr lang="en-US" sz="2900" dirty="0" smtClean="0"/>
              <a:t>Jack and Jill went up the hill He went to bed and covered his head</a:t>
            </a:r>
            <a:endParaRPr lang="ru-RU" sz="2900" dirty="0" smtClean="0"/>
          </a:p>
          <a:p>
            <a:r>
              <a:rPr lang="en-US" sz="2900" dirty="0" smtClean="0"/>
              <a:t>To fetch a pail of water; With vinegar and brown paper.</a:t>
            </a:r>
            <a:endParaRPr lang="ru-RU" sz="2900" dirty="0" smtClean="0"/>
          </a:p>
          <a:p>
            <a:r>
              <a:rPr lang="en-US" sz="2900" dirty="0" smtClean="0"/>
              <a:t>Jack fell down, Then Jill came in,</a:t>
            </a:r>
            <a:endParaRPr lang="ru-RU" sz="2900" dirty="0" smtClean="0"/>
          </a:p>
          <a:p>
            <a:r>
              <a:rPr lang="en-US" sz="2900" dirty="0" smtClean="0"/>
              <a:t>And broke his crown, And she did grin</a:t>
            </a:r>
            <a:endParaRPr lang="ru-RU" sz="2900" dirty="0" smtClean="0"/>
          </a:p>
          <a:p>
            <a:r>
              <a:rPr lang="en-US" sz="2900" dirty="0" smtClean="0"/>
              <a:t>And Jill came tumbling after To see Jack’s paper plaster;</a:t>
            </a:r>
            <a:endParaRPr lang="ru-RU" sz="2900" dirty="0" smtClean="0"/>
          </a:p>
          <a:p>
            <a:r>
              <a:rPr lang="en-US" sz="2900" dirty="0" smtClean="0"/>
              <a:t>Then up Jack got, Mother, vexed,</a:t>
            </a:r>
            <a:endParaRPr lang="ru-RU" sz="2900" dirty="0" smtClean="0"/>
          </a:p>
          <a:p>
            <a:r>
              <a:rPr lang="en-US" sz="2900" dirty="0" smtClean="0"/>
              <a:t>And home he trot, Did whip her next,</a:t>
            </a:r>
            <a:endParaRPr lang="ru-RU" sz="2900" dirty="0" smtClean="0"/>
          </a:p>
          <a:p>
            <a:endParaRPr lang="ru-RU" dirty="0"/>
          </a:p>
        </p:txBody>
      </p:sp>
      <p:pic>
        <p:nvPicPr>
          <p:cNvPr id="4" name="Kalimba.mp3">
            <a:hlinkClick r:id="" action="ppaction://media"/>
          </p:cNvPr>
          <p:cNvPicPr>
            <a:picLocks noChangeAspect="1"/>
          </p:cNvPicPr>
          <p:nvPr>
            <a:audioFile r:link="rId1"/>
            <p:extLst>
              <p:ext uri="{DAA4B4D4-6D71-4841-9C94-3DE7FCFB9230}">
                <p14:media xmlns="" xmlns:p14="http://schemas.microsoft.com/office/powerpoint/2010/main" r:link="rId3"/>
              </p:ext>
            </p:extLst>
          </p:nvPr>
        </p:nvPicPr>
        <p:blipFill>
          <a:blip r:embed="rId4"/>
          <a:stretch>
            <a:fillRect/>
          </a:stretch>
        </p:blipFill>
        <p:spPr>
          <a:xfrm>
            <a:off x="8643966" y="6429396"/>
            <a:ext cx="304800" cy="304800"/>
          </a:xfrm>
          <a:prstGeom prst="rect">
            <a:avLst/>
          </a:prstGeom>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80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42844" y="142852"/>
            <a:ext cx="8115331" cy="6165873"/>
          </a:xfrm>
        </p:spPr>
        <p:txBody>
          <a:bodyPr>
            <a:noAutofit/>
          </a:bodyPr>
          <a:lstStyle/>
          <a:p>
            <a:r>
              <a:rPr lang="en-US" sz="1400" dirty="0" smtClean="0"/>
              <a:t>As fast as he could caper; For laughing at Jack’s disaster.</a:t>
            </a:r>
            <a:endParaRPr lang="ru-RU" sz="1400" dirty="0" smtClean="0"/>
          </a:p>
          <a:p>
            <a:r>
              <a:rPr lang="en-US" sz="1400" dirty="0" smtClean="0"/>
              <a:t> </a:t>
            </a:r>
            <a:endParaRPr lang="ru-RU" sz="1400" dirty="0" smtClean="0"/>
          </a:p>
          <a:p>
            <a:r>
              <a:rPr lang="ru-RU" sz="1400" dirty="0" smtClean="0"/>
              <a:t>Вот еще пример разделения речи и действия:</a:t>
            </a:r>
          </a:p>
          <a:p>
            <a:r>
              <a:rPr lang="en-US" sz="1400" dirty="0" smtClean="0"/>
              <a:t>“Pussy-cat, Pussy-cat, where have you been?”</a:t>
            </a:r>
            <a:endParaRPr lang="ru-RU" sz="1400" dirty="0" smtClean="0"/>
          </a:p>
          <a:p>
            <a:r>
              <a:rPr lang="en-US" sz="1400" dirty="0" smtClean="0"/>
              <a:t>“I’ve been to London to visit the Queen.”</a:t>
            </a:r>
            <a:endParaRPr lang="ru-RU" sz="1400" dirty="0" smtClean="0"/>
          </a:p>
          <a:p>
            <a:r>
              <a:rPr lang="en-US" sz="1400" dirty="0" smtClean="0"/>
              <a:t>“Pussy-cat, Pussy-cat, what did you their?”</a:t>
            </a:r>
            <a:endParaRPr lang="ru-RU" sz="1400" dirty="0" smtClean="0"/>
          </a:p>
          <a:p>
            <a:r>
              <a:rPr lang="en-US" sz="1400" dirty="0" smtClean="0"/>
              <a:t>“I frightened a little mouse under the chair.”</a:t>
            </a:r>
            <a:endParaRPr lang="ru-RU" sz="1400" dirty="0" smtClean="0"/>
          </a:p>
          <a:p>
            <a:r>
              <a:rPr lang="en-US" sz="1400" dirty="0" smtClean="0"/>
              <a:t> </a:t>
            </a:r>
            <a:endParaRPr lang="ru-RU" sz="1400" dirty="0" smtClean="0"/>
          </a:p>
          <a:p>
            <a:r>
              <a:rPr lang="ru-RU" sz="1400" dirty="0" smtClean="0"/>
              <a:t>Весь класс или группа детей хором задают вопросы кошке, а мышка в это время сидит на корточках под стулом, изображающим трон величественной королевы с золотой короной. Только когда кошка полностью проговорит свой второй ответ, ей разрешается показать, что она «делала» в Лондоне. Теперь она может – сначала держась на расстоянии – выгнать мышку из-под «трона» и - на четвереньках попытаться поймать её. Обычно мышке быстрее удается вернуться в норку (на свое место за партой), на чем и завершается это маленькое представление.</a:t>
            </a:r>
          </a:p>
          <a:p>
            <a:r>
              <a:rPr lang="ru-RU" sz="1400" dirty="0" smtClean="0"/>
              <a:t>Психика ребенка очень подвижна. Он стремиться познать и обиду собаки, которую бросили, и радость цветка, политого заботливыми руками. Диапазон чувств и эмоций беспределен. Надо серьезно относиться ко всем его ролям. Когда ребенок играет немую роль «собачки», например, он ощущает себя артистом. А это очень сложная деятельность. Никто, кроме самого ребенка не должен знать, будет ли его собачка лаять (только по-английски) или поскулит, какой следующий ход он сделает.</a:t>
            </a:r>
          </a:p>
          <a:p>
            <a:r>
              <a:rPr lang="ru-RU" sz="1400" dirty="0" smtClean="0"/>
              <a:t>Каждая театрализация песни или стихотворения – это мини-спектакль. Каждое новое исполнение – это новая режиссура, с новым распределением ролей.</a:t>
            </a:r>
          </a:p>
          <a:p>
            <a:r>
              <a:rPr lang="en-US" sz="1400" dirty="0" err="1" smtClean="0"/>
              <a:t>Через</a:t>
            </a:r>
            <a:r>
              <a:rPr lang="en-US" sz="1400" dirty="0" smtClean="0"/>
              <a:t> </a:t>
            </a:r>
            <a:r>
              <a:rPr lang="en-US" sz="1400" dirty="0" err="1" smtClean="0"/>
              <a:t>несколько</a:t>
            </a:r>
            <a:r>
              <a:rPr lang="en-US" sz="1400" dirty="0" smtClean="0"/>
              <a:t> </a:t>
            </a:r>
            <a:r>
              <a:rPr lang="en-US" sz="1400" dirty="0" err="1" smtClean="0"/>
              <a:t>недель</a:t>
            </a:r>
            <a:r>
              <a:rPr lang="en-US" sz="1400" dirty="0" smtClean="0"/>
              <a:t> в </a:t>
            </a:r>
            <a:r>
              <a:rPr lang="en-US" sz="1400" dirty="0" err="1" smtClean="0"/>
              <a:t>ребенке</a:t>
            </a:r>
            <a:r>
              <a:rPr lang="en-US" sz="1400" dirty="0" smtClean="0"/>
              <a:t> </a:t>
            </a:r>
            <a:r>
              <a:rPr lang="en-US" sz="1400" dirty="0" err="1" smtClean="0"/>
              <a:t>закономерно</a:t>
            </a:r>
            <a:r>
              <a:rPr lang="en-US" sz="1400" dirty="0" smtClean="0"/>
              <a:t> </a:t>
            </a:r>
            <a:r>
              <a:rPr lang="en-US" sz="1400" dirty="0" err="1" smtClean="0"/>
              <a:t>возникает</a:t>
            </a:r>
            <a:r>
              <a:rPr lang="en-US" sz="1400" dirty="0" smtClean="0"/>
              <a:t> </a:t>
            </a:r>
            <a:r>
              <a:rPr lang="en-US" sz="1400" dirty="0" err="1" smtClean="0"/>
              <a:t>чувство</a:t>
            </a:r>
            <a:r>
              <a:rPr lang="en-US" sz="1400" dirty="0" smtClean="0"/>
              <a:t>: «Я </a:t>
            </a:r>
            <a:r>
              <a:rPr lang="en-US" sz="1400" dirty="0" err="1" smtClean="0"/>
              <a:t>понимаю</a:t>
            </a:r>
            <a:r>
              <a:rPr lang="en-US" sz="1400" dirty="0" smtClean="0"/>
              <a:t> </a:t>
            </a:r>
            <a:r>
              <a:rPr lang="en-US" sz="1400" dirty="0" err="1" smtClean="0"/>
              <a:t>все</a:t>
            </a:r>
            <a:r>
              <a:rPr lang="en-US" sz="1400" dirty="0" smtClean="0"/>
              <a:t>, о </a:t>
            </a:r>
            <a:r>
              <a:rPr lang="en-US" sz="1400" dirty="0" err="1" smtClean="0"/>
              <a:t>чем</a:t>
            </a:r>
            <a:r>
              <a:rPr lang="en-US" sz="1400" dirty="0" smtClean="0"/>
              <a:t> </a:t>
            </a:r>
            <a:r>
              <a:rPr lang="en-US" sz="1400" dirty="0" err="1" smtClean="0"/>
              <a:t>это</a:t>
            </a:r>
            <a:r>
              <a:rPr lang="en-US" sz="1400" dirty="0" smtClean="0"/>
              <a:t> </a:t>
            </a:r>
            <a:r>
              <a:rPr lang="en-US" sz="1400" dirty="0" err="1" smtClean="0"/>
              <a:t>стихотворение</a:t>
            </a:r>
            <a:r>
              <a:rPr lang="en-US" sz="1400" dirty="0" smtClean="0"/>
              <a:t> (</a:t>
            </a:r>
            <a:r>
              <a:rPr lang="en-US" sz="1400" dirty="0" err="1" smtClean="0"/>
              <a:t>или</a:t>
            </a:r>
            <a:r>
              <a:rPr lang="en-US" sz="1400" dirty="0" smtClean="0"/>
              <a:t> </a:t>
            </a:r>
            <a:r>
              <a:rPr lang="en-US" sz="1400" dirty="0" err="1" smtClean="0"/>
              <a:t>песня</a:t>
            </a:r>
            <a:r>
              <a:rPr lang="en-US" sz="1400" dirty="0" smtClean="0"/>
              <a:t>)», «</a:t>
            </a:r>
            <a:r>
              <a:rPr lang="en-US" sz="1400" dirty="0" err="1" smtClean="0"/>
              <a:t>Теперь</a:t>
            </a:r>
            <a:r>
              <a:rPr lang="en-US" sz="1400" dirty="0" smtClean="0"/>
              <a:t> я </a:t>
            </a:r>
            <a:r>
              <a:rPr lang="en-US" sz="1400" dirty="0" err="1" smtClean="0"/>
              <a:t>могу</a:t>
            </a:r>
            <a:r>
              <a:rPr lang="en-US" sz="1400" dirty="0" smtClean="0"/>
              <a:t> </a:t>
            </a:r>
            <a:r>
              <a:rPr lang="en-US" sz="1400" dirty="0" err="1" smtClean="0"/>
              <a:t>рассказать</a:t>
            </a:r>
            <a:r>
              <a:rPr lang="en-US" sz="1400" dirty="0" smtClean="0"/>
              <a:t> </a:t>
            </a:r>
            <a:r>
              <a:rPr lang="en-US" sz="1400" dirty="0" err="1" smtClean="0"/>
              <a:t>это</a:t>
            </a:r>
            <a:r>
              <a:rPr lang="en-US" sz="1400" dirty="0" smtClean="0"/>
              <a:t> </a:t>
            </a:r>
            <a:r>
              <a:rPr lang="en-US" sz="1400" dirty="0" err="1" smtClean="0"/>
              <a:t>стихотворение</a:t>
            </a:r>
            <a:r>
              <a:rPr lang="en-US" sz="1400" dirty="0" smtClean="0"/>
              <a:t> </a:t>
            </a:r>
            <a:r>
              <a:rPr lang="en-US" sz="1400" dirty="0" err="1" smtClean="0"/>
              <a:t>сам</a:t>
            </a:r>
            <a:r>
              <a:rPr lang="en-US" sz="1400" dirty="0" smtClean="0"/>
              <a:t>». – </a:t>
            </a:r>
            <a:r>
              <a:rPr lang="en-US" sz="1400" dirty="0" err="1" smtClean="0"/>
              <a:t>Когда</a:t>
            </a:r>
            <a:r>
              <a:rPr lang="en-US" sz="1400" dirty="0" smtClean="0"/>
              <a:t> </a:t>
            </a:r>
            <a:r>
              <a:rPr lang="en-US" sz="1400" dirty="0" err="1" smtClean="0"/>
              <a:t>достигается</a:t>
            </a:r>
            <a:r>
              <a:rPr lang="en-US" sz="1400" dirty="0" smtClean="0"/>
              <a:t> </a:t>
            </a:r>
            <a:r>
              <a:rPr lang="en-US" sz="1400" dirty="0" err="1" smtClean="0"/>
              <a:t>этот</a:t>
            </a:r>
            <a:r>
              <a:rPr lang="en-US" sz="1400" dirty="0" smtClean="0"/>
              <a:t> </a:t>
            </a:r>
            <a:r>
              <a:rPr lang="en-US" sz="1400" dirty="0" err="1" smtClean="0"/>
              <a:t>этап</a:t>
            </a:r>
            <a:r>
              <a:rPr lang="en-US" sz="1400" dirty="0" smtClean="0"/>
              <a:t>, </a:t>
            </a:r>
            <a:r>
              <a:rPr lang="en-US" sz="1400" dirty="0" err="1" smtClean="0"/>
              <a:t>наступает</a:t>
            </a:r>
            <a:r>
              <a:rPr lang="en-US" sz="1400" dirty="0" smtClean="0"/>
              <a:t> </a:t>
            </a:r>
            <a:r>
              <a:rPr lang="en-US" sz="1400" dirty="0" err="1" smtClean="0"/>
              <a:t>пора</a:t>
            </a:r>
            <a:r>
              <a:rPr lang="en-US" sz="1400" dirty="0" smtClean="0"/>
              <a:t> </a:t>
            </a:r>
            <a:r>
              <a:rPr lang="en-US" sz="1400" dirty="0" err="1" smtClean="0"/>
              <a:t>убрать</a:t>
            </a:r>
            <a:r>
              <a:rPr lang="en-US" sz="1400" dirty="0" smtClean="0"/>
              <a:t> </a:t>
            </a:r>
            <a:r>
              <a:rPr lang="en-US" sz="1400" dirty="0" err="1" smtClean="0"/>
              <a:t>это</a:t>
            </a:r>
            <a:r>
              <a:rPr lang="en-US" sz="1400" dirty="0" smtClean="0"/>
              <a:t> </a:t>
            </a:r>
            <a:r>
              <a:rPr lang="en-US" sz="1400" dirty="0" err="1" smtClean="0"/>
              <a:t>стихотворение</a:t>
            </a:r>
            <a:r>
              <a:rPr lang="en-US" sz="1400" dirty="0" smtClean="0"/>
              <a:t> </a:t>
            </a:r>
            <a:r>
              <a:rPr lang="en-US" sz="1400" dirty="0" err="1" smtClean="0"/>
              <a:t>или</a:t>
            </a:r>
            <a:r>
              <a:rPr lang="en-US" sz="1400" dirty="0" smtClean="0"/>
              <a:t> </a:t>
            </a:r>
            <a:r>
              <a:rPr lang="en-US" sz="1400" dirty="0" err="1" smtClean="0"/>
              <a:t>песню</a:t>
            </a:r>
            <a:r>
              <a:rPr lang="en-US" sz="1400" dirty="0" smtClean="0"/>
              <a:t>, </a:t>
            </a:r>
            <a:r>
              <a:rPr lang="en-US" sz="1400" dirty="0" err="1" smtClean="0"/>
              <a:t>даже</a:t>
            </a:r>
            <a:r>
              <a:rPr lang="en-US" sz="1400" dirty="0" smtClean="0"/>
              <a:t> </a:t>
            </a:r>
            <a:r>
              <a:rPr lang="en-US" sz="1400" dirty="0" err="1" smtClean="0"/>
              <a:t>если</a:t>
            </a:r>
            <a:r>
              <a:rPr lang="en-US" sz="1400" dirty="0" smtClean="0"/>
              <a:t> </a:t>
            </a:r>
            <a:r>
              <a:rPr lang="en-US" sz="1400" dirty="0" err="1" smtClean="0"/>
              <a:t>этой</a:t>
            </a:r>
            <a:r>
              <a:rPr lang="en-US" sz="1400" dirty="0" smtClean="0"/>
              <a:t> </a:t>
            </a:r>
            <a:r>
              <a:rPr lang="en-US" sz="1400" dirty="0" err="1" smtClean="0"/>
              <a:t>степени</a:t>
            </a:r>
            <a:r>
              <a:rPr lang="en-US" sz="1400" dirty="0" smtClean="0"/>
              <a:t> </a:t>
            </a:r>
            <a:r>
              <a:rPr lang="en-US" sz="1400" dirty="0" err="1" smtClean="0"/>
              <a:t>уверенности</a:t>
            </a:r>
            <a:r>
              <a:rPr lang="en-US" sz="1400" dirty="0" smtClean="0"/>
              <a:t> </a:t>
            </a:r>
            <a:r>
              <a:rPr lang="en-US" sz="1400" dirty="0" err="1" smtClean="0"/>
              <a:t>достигли</a:t>
            </a:r>
            <a:r>
              <a:rPr lang="en-US" sz="1400" dirty="0" smtClean="0"/>
              <a:t> </a:t>
            </a:r>
            <a:r>
              <a:rPr lang="en-US" sz="1400" dirty="0" err="1" smtClean="0"/>
              <a:t>еще</a:t>
            </a:r>
            <a:r>
              <a:rPr lang="en-US" sz="1400" dirty="0" smtClean="0"/>
              <a:t> </a:t>
            </a:r>
            <a:r>
              <a:rPr lang="en-US" sz="1400" dirty="0" err="1" smtClean="0"/>
              <a:t>не</a:t>
            </a:r>
            <a:r>
              <a:rPr lang="en-US" sz="1400" dirty="0" smtClean="0"/>
              <a:t> </a:t>
            </a:r>
            <a:r>
              <a:rPr lang="en-US" sz="1400" dirty="0" err="1" smtClean="0"/>
              <a:t>все</a:t>
            </a:r>
            <a:r>
              <a:rPr lang="en-US" sz="1400" dirty="0" smtClean="0"/>
              <a:t> </a:t>
            </a:r>
            <a:r>
              <a:rPr lang="en-US" sz="1400" dirty="0" err="1" smtClean="0"/>
              <a:t>дети</a:t>
            </a:r>
            <a:r>
              <a:rPr lang="en-US" sz="1400" dirty="0" smtClean="0"/>
              <a:t>. </a:t>
            </a:r>
            <a:r>
              <a:rPr lang="en-US" sz="1400" dirty="0" err="1" smtClean="0"/>
              <a:t>Застенчивые</a:t>
            </a:r>
            <a:r>
              <a:rPr lang="en-US" sz="1400" dirty="0" smtClean="0"/>
              <a:t>, </a:t>
            </a:r>
            <a:endParaRPr lang="ru-RU" sz="1400" dirty="0"/>
          </a:p>
        </p:txBody>
      </p:sp>
      <p:pic>
        <p:nvPicPr>
          <p:cNvPr id="4" name="Kalimba.mp3">
            <a:hlinkClick r:id="" action="ppaction://media"/>
          </p:cNvPr>
          <p:cNvPicPr>
            <a:picLocks noChangeAspect="1"/>
          </p:cNvPicPr>
          <p:nvPr>
            <a:audioFile r:link="rId1"/>
            <p:extLst>
              <p:ext uri="{DAA4B4D4-6D71-4841-9C94-3DE7FCFB9230}">
                <p14:media xmlns="" xmlns:p14="http://schemas.microsoft.com/office/powerpoint/2010/main" r:link="rId3"/>
              </p:ext>
            </p:extLst>
          </p:nvPr>
        </p:nvPicPr>
        <p:blipFill>
          <a:blip r:embed="rId4"/>
          <a:stretch>
            <a:fillRect/>
          </a:stretch>
        </p:blipFill>
        <p:spPr>
          <a:xfrm>
            <a:off x="8643966" y="6429396"/>
            <a:ext cx="304800" cy="3048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80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814388" y="285750"/>
            <a:ext cx="8329612" cy="5880100"/>
          </a:xfrm>
        </p:spPr>
        <p:txBody>
          <a:bodyPr>
            <a:normAutofit fontScale="40000" lnSpcReduction="20000"/>
          </a:bodyPr>
          <a:lstStyle/>
          <a:p>
            <a:r>
              <a:rPr lang="ru-RU" sz="2900" dirty="0" smtClean="0"/>
              <a:t>молчаливые дети всегда будут нуждаться в мягком побуждению к участию, но учителю не следует настаивать на этом. Часто опыт показывает, что дети, которые сначала едва ли осмеливались вообще что-либо произнести, неожиданно проявляют повышенную степень уверенности в себе позднее. Напомним поговорку: «Всякому овощу – свое время».</a:t>
            </a:r>
          </a:p>
          <a:p>
            <a:r>
              <a:rPr lang="ru-RU" sz="2900" dirty="0" smtClean="0"/>
              <a:t>На средней ступени обучения подростки уже делают попытки анализировать стихотворение. Здесь разучивание стихов проходит в несколько этапов:</a:t>
            </a:r>
          </a:p>
          <a:p>
            <a:pPr lvl="0"/>
            <a:r>
              <a:rPr lang="ru-RU" sz="2900" dirty="0" smtClean="0"/>
              <a:t>предварительное изучение лексико-грамматического материала;</a:t>
            </a:r>
          </a:p>
          <a:p>
            <a:pPr lvl="0"/>
            <a:r>
              <a:rPr lang="ru-RU" sz="2900" dirty="0" smtClean="0"/>
              <a:t>прослушивание текста для целостного представления;</a:t>
            </a:r>
          </a:p>
          <a:p>
            <a:pPr lvl="0"/>
            <a:r>
              <a:rPr lang="ru-RU" sz="2900" dirty="0" smtClean="0"/>
              <a:t>толкование содержания;</a:t>
            </a:r>
          </a:p>
          <a:p>
            <a:pPr lvl="0"/>
            <a:r>
              <a:rPr lang="ru-RU" sz="2900" dirty="0" smtClean="0"/>
              <a:t>работа над трудными для произношения звуками, лексическими единицами, речевыми образцами, интонацией;</a:t>
            </a:r>
          </a:p>
          <a:p>
            <a:pPr lvl="0"/>
            <a:r>
              <a:rPr lang="ru-RU" sz="2900" dirty="0" smtClean="0"/>
              <a:t>заучивание со слуха отдельных строк и строф;</a:t>
            </a:r>
          </a:p>
          <a:p>
            <a:pPr lvl="0"/>
            <a:r>
              <a:rPr lang="ru-RU" sz="2900" dirty="0" smtClean="0"/>
              <a:t>инсценировка некоторых стихов и песен;</a:t>
            </a:r>
          </a:p>
          <a:p>
            <a:pPr lvl="0"/>
            <a:r>
              <a:rPr lang="ru-RU" sz="2900" dirty="0" smtClean="0"/>
              <a:t>создание </a:t>
            </a:r>
            <a:r>
              <a:rPr lang="ru-RU" sz="2900" dirty="0" err="1" smtClean="0"/>
              <a:t>микроситуаций</a:t>
            </a:r>
            <a:r>
              <a:rPr lang="ru-RU" sz="2900" dirty="0" smtClean="0"/>
              <a:t> с использованием выученной лексики;</a:t>
            </a:r>
          </a:p>
          <a:p>
            <a:r>
              <a:rPr lang="ru-RU" sz="2900" dirty="0" smtClean="0"/>
              <a:t>Стихи и песни обогащают речь учащихся. Так, в самостоятельных высказываниях по теме они часто приводят отдельные фразы и целые строчки.</a:t>
            </a:r>
          </a:p>
          <a:p>
            <a:r>
              <a:rPr lang="ru-RU" sz="2900" dirty="0" smtClean="0"/>
              <a:t>Например</a:t>
            </a:r>
            <a:r>
              <a:rPr lang="en-US" sz="2900" dirty="0" smtClean="0"/>
              <a:t>:</a:t>
            </a:r>
            <a:endParaRPr lang="ru-RU" sz="2900" dirty="0" smtClean="0"/>
          </a:p>
          <a:p>
            <a:r>
              <a:rPr lang="en-US" sz="2900" dirty="0" smtClean="0"/>
              <a:t> </a:t>
            </a:r>
            <a:endParaRPr lang="ru-RU" sz="2900" dirty="0" smtClean="0"/>
          </a:p>
          <a:p>
            <a:r>
              <a:rPr lang="en-US" sz="2900" dirty="0" smtClean="0"/>
              <a:t>April, April! Are you here?</a:t>
            </a:r>
            <a:endParaRPr lang="ru-RU" sz="2900" dirty="0" smtClean="0"/>
          </a:p>
          <a:p>
            <a:r>
              <a:rPr lang="en-US" sz="2900" dirty="0" smtClean="0"/>
              <a:t>Oh, how </a:t>
            </a:r>
            <a:r>
              <a:rPr lang="en-US" sz="2900" i="1" dirty="0" smtClean="0"/>
              <a:t>fresh</a:t>
            </a:r>
            <a:r>
              <a:rPr lang="en-US" sz="2900" dirty="0" smtClean="0"/>
              <a:t> the wind is </a:t>
            </a:r>
            <a:r>
              <a:rPr lang="en-US" sz="2900" i="1" dirty="0" smtClean="0"/>
              <a:t>blowing!</a:t>
            </a:r>
            <a:endParaRPr lang="ru-RU" sz="2900" dirty="0" smtClean="0"/>
          </a:p>
          <a:p>
            <a:r>
              <a:rPr lang="en-US" sz="2900" dirty="0" smtClean="0"/>
              <a:t>See, the sky is </a:t>
            </a:r>
            <a:r>
              <a:rPr lang="en-US" sz="2900" i="1" dirty="0" smtClean="0"/>
              <a:t>bright </a:t>
            </a:r>
            <a:r>
              <a:rPr lang="en-US" sz="2900" dirty="0" smtClean="0"/>
              <a:t>and clear,</a:t>
            </a:r>
            <a:endParaRPr lang="ru-RU" sz="2900" dirty="0" smtClean="0"/>
          </a:p>
          <a:p>
            <a:r>
              <a:rPr lang="en-US" sz="2900" dirty="0" smtClean="0"/>
              <a:t>Oh, how green the grass is </a:t>
            </a:r>
            <a:r>
              <a:rPr lang="en-US" sz="2900" i="1" dirty="0" smtClean="0"/>
              <a:t>growing!</a:t>
            </a:r>
            <a:endParaRPr lang="ru-RU" sz="2900" dirty="0" smtClean="0"/>
          </a:p>
          <a:p>
            <a:r>
              <a:rPr lang="en-US" sz="2900" dirty="0" smtClean="0"/>
              <a:t>April, April is it you?</a:t>
            </a:r>
            <a:endParaRPr lang="ru-RU" sz="2900" dirty="0" smtClean="0"/>
          </a:p>
          <a:p>
            <a:r>
              <a:rPr lang="en-US" sz="2900" dirty="0" smtClean="0"/>
              <a:t>See, how </a:t>
            </a:r>
            <a:r>
              <a:rPr lang="en-US" sz="2900" i="1" dirty="0" smtClean="0"/>
              <a:t>fair </a:t>
            </a:r>
            <a:r>
              <a:rPr lang="en-US" sz="2900" dirty="0" smtClean="0"/>
              <a:t>the flowers are </a:t>
            </a:r>
            <a:r>
              <a:rPr lang="en-US" sz="2900" i="1" dirty="0" smtClean="0"/>
              <a:t>springing!</a:t>
            </a:r>
            <a:endParaRPr lang="ru-RU" sz="2900" dirty="0" smtClean="0"/>
          </a:p>
          <a:p>
            <a:r>
              <a:rPr lang="en-US" sz="2900" dirty="0" smtClean="0"/>
              <a:t>Sun is warm and </a:t>
            </a:r>
            <a:r>
              <a:rPr lang="en-US" sz="2900" i="1" dirty="0" smtClean="0"/>
              <a:t>brooks </a:t>
            </a:r>
            <a:r>
              <a:rPr lang="en-US" sz="2900" dirty="0" smtClean="0"/>
              <a:t>are clear,</a:t>
            </a:r>
            <a:endParaRPr lang="ru-RU" sz="2900" dirty="0" smtClean="0"/>
          </a:p>
          <a:p>
            <a:r>
              <a:rPr lang="en-US" sz="2900" dirty="0" smtClean="0"/>
              <a:t>Oh, how glad the birds are singing!</a:t>
            </a:r>
            <a:endParaRPr lang="ru-RU" sz="2900" dirty="0" smtClean="0"/>
          </a:p>
          <a:p>
            <a:r>
              <a:rPr lang="en-US" sz="2900" dirty="0" smtClean="0"/>
              <a:t>April, April is it you?</a:t>
            </a:r>
            <a:endParaRPr lang="ru-RU" sz="2900" dirty="0" smtClean="0"/>
          </a:p>
          <a:p>
            <a:endParaRPr lang="ru-RU" dirty="0"/>
          </a:p>
        </p:txBody>
      </p:sp>
      <p:pic>
        <p:nvPicPr>
          <p:cNvPr id="4" name="Kalimba.mp3">
            <a:hlinkClick r:id="" action="ppaction://media"/>
          </p:cNvPr>
          <p:cNvPicPr>
            <a:picLocks noChangeAspect="1"/>
          </p:cNvPicPr>
          <p:nvPr>
            <a:audioFile r:link="rId1"/>
            <p:extLst>
              <p:ext uri="{DAA4B4D4-6D71-4841-9C94-3DE7FCFB9230}">
                <p14:media xmlns="" xmlns:p14="http://schemas.microsoft.com/office/powerpoint/2010/main" r:link="rId3"/>
              </p:ext>
            </p:extLst>
          </p:nvPr>
        </p:nvPicPr>
        <p:blipFill>
          <a:blip r:embed="rId4"/>
          <a:stretch>
            <a:fillRect/>
          </a:stretch>
        </p:blipFill>
        <p:spPr>
          <a:xfrm>
            <a:off x="8643966" y="6357958"/>
            <a:ext cx="304800" cy="3048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80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93</TotalTime>
  <Words>1348</Words>
  <Application>Microsoft Office PowerPoint</Application>
  <PresentationFormat>Экран (4:3)</PresentationFormat>
  <Paragraphs>326</Paragraphs>
  <Slides>21</Slides>
  <Notes>1</Notes>
  <HiddenSlides>0</HiddenSlides>
  <MMClips>20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3" baseType="lpstr">
      <vt:lpstr>Изящная</vt:lpstr>
      <vt:lpstr>Объект упаковщика для оболочки</vt:lpstr>
      <vt:lpstr>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Лучший образовательный проект.</dc:title>
  <dc:creator>ПК</dc:creator>
  <cp:lastModifiedBy>ПК</cp:lastModifiedBy>
  <cp:revision>15</cp:revision>
  <dcterms:created xsi:type="dcterms:W3CDTF">2006-12-31T21:56:39Z</dcterms:created>
  <dcterms:modified xsi:type="dcterms:W3CDTF">2006-12-31T21:50:42Z</dcterms:modified>
</cp:coreProperties>
</file>